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0"/>
  </p:notesMasterIdLst>
  <p:handoutMasterIdLst>
    <p:handoutMasterId r:id="rId41"/>
  </p:handoutMasterIdLst>
  <p:sldIdLst>
    <p:sldId id="315" r:id="rId2"/>
    <p:sldId id="601" r:id="rId3"/>
    <p:sldId id="708" r:id="rId4"/>
    <p:sldId id="736" r:id="rId5"/>
    <p:sldId id="737" r:id="rId6"/>
    <p:sldId id="498" r:id="rId7"/>
    <p:sldId id="538" r:id="rId8"/>
    <p:sldId id="663" r:id="rId9"/>
    <p:sldId id="709" r:id="rId10"/>
    <p:sldId id="665" r:id="rId11"/>
    <p:sldId id="710" r:id="rId12"/>
    <p:sldId id="712" r:id="rId13"/>
    <p:sldId id="718" r:id="rId14"/>
    <p:sldId id="721" r:id="rId15"/>
    <p:sldId id="722" r:id="rId16"/>
    <p:sldId id="720" r:id="rId17"/>
    <p:sldId id="701" r:id="rId18"/>
    <p:sldId id="702" r:id="rId19"/>
    <p:sldId id="674" r:id="rId20"/>
    <p:sldId id="725" r:id="rId21"/>
    <p:sldId id="723" r:id="rId22"/>
    <p:sldId id="726" r:id="rId23"/>
    <p:sldId id="739" r:id="rId24"/>
    <p:sldId id="724" r:id="rId25"/>
    <p:sldId id="703" r:id="rId26"/>
    <p:sldId id="728" r:id="rId27"/>
    <p:sldId id="729" r:id="rId28"/>
    <p:sldId id="730" r:id="rId29"/>
    <p:sldId id="714" r:id="rId30"/>
    <p:sldId id="715" r:id="rId31"/>
    <p:sldId id="716" r:id="rId32"/>
    <p:sldId id="707" r:id="rId33"/>
    <p:sldId id="738" r:id="rId34"/>
    <p:sldId id="731" r:id="rId35"/>
    <p:sldId id="719" r:id="rId36"/>
    <p:sldId id="706" r:id="rId37"/>
    <p:sldId id="732" r:id="rId38"/>
    <p:sldId id="46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FEF91F-1E90-493F-958D-5DD030754175}">
          <p14:sldIdLst>
            <p14:sldId id="315"/>
            <p14:sldId id="601"/>
            <p14:sldId id="708"/>
            <p14:sldId id="736"/>
            <p14:sldId id="737"/>
            <p14:sldId id="498"/>
            <p14:sldId id="538"/>
            <p14:sldId id="663"/>
            <p14:sldId id="709"/>
            <p14:sldId id="665"/>
            <p14:sldId id="710"/>
            <p14:sldId id="712"/>
            <p14:sldId id="718"/>
            <p14:sldId id="721"/>
            <p14:sldId id="722"/>
            <p14:sldId id="720"/>
            <p14:sldId id="701"/>
            <p14:sldId id="702"/>
            <p14:sldId id="674"/>
            <p14:sldId id="725"/>
            <p14:sldId id="723"/>
            <p14:sldId id="726"/>
            <p14:sldId id="739"/>
            <p14:sldId id="724"/>
            <p14:sldId id="703"/>
            <p14:sldId id="728"/>
            <p14:sldId id="729"/>
            <p14:sldId id="730"/>
            <p14:sldId id="714"/>
            <p14:sldId id="715"/>
            <p14:sldId id="716"/>
            <p14:sldId id="707"/>
            <p14:sldId id="738"/>
            <p14:sldId id="731"/>
            <p14:sldId id="719"/>
            <p14:sldId id="706"/>
            <p14:sldId id="732"/>
            <p14:sldId id="465"/>
          </p14:sldIdLst>
        </p14:section>
        <p14:section name="Store" id="{99F90279-42E7-411D-A27A-8C0A36389AB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EBA090-0AE9-9F8E-40EE-5CC243E7E5EE}" name="Wes Austin" initials="WA" userId="Wes Austi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rthum, Bryan Michael" initials="PBM" lastIdx="3" clrIdx="0">
    <p:extLst>
      <p:ext uri="{19B8F6BF-5375-455C-9EA6-DF929625EA0E}">
        <p15:presenceInfo xmlns:p15="http://schemas.microsoft.com/office/powerpoint/2012/main" userId="S-1-5-21-2509641344-1052565914-3260824488-13179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03F314"/>
    <a:srgbClr val="FF9900"/>
    <a:srgbClr val="00B050"/>
    <a:srgbClr val="007033"/>
    <a:srgbClr val="C00000"/>
    <a:srgbClr val="2E6187"/>
    <a:srgbClr val="E09878"/>
    <a:srgbClr val="00002E"/>
    <a:srgbClr val="3B1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autoAdjust="0"/>
    <p:restoredTop sz="94947" autoAdjust="0"/>
  </p:normalViewPr>
  <p:slideViewPr>
    <p:cSldViewPr snapToGrid="0">
      <p:cViewPr varScale="1">
        <p:scale>
          <a:sx n="105" d="100"/>
          <a:sy n="105" d="100"/>
        </p:scale>
        <p:origin x="558"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stin, Wes" userId="af0a08d3-450a-44fe-af25-05348afc4137" providerId="ADAL" clId="{59411B0C-AAAC-42EF-9454-8B39456B41FF}"/>
    <pc:docChg chg="custSel addSld delSld modSld modSection">
      <pc:chgData name="Austin, Wes" userId="af0a08d3-450a-44fe-af25-05348afc4137" providerId="ADAL" clId="{59411B0C-AAAC-42EF-9454-8B39456B41FF}" dt="2023-11-08T20:36:58.941" v="157" actId="47"/>
      <pc:docMkLst>
        <pc:docMk/>
      </pc:docMkLst>
      <pc:sldChg chg="del">
        <pc:chgData name="Austin, Wes" userId="af0a08d3-450a-44fe-af25-05348afc4137" providerId="ADAL" clId="{59411B0C-AAAC-42EF-9454-8B39456B41FF}" dt="2023-11-08T20:05:18.144" v="0" actId="47"/>
        <pc:sldMkLst>
          <pc:docMk/>
          <pc:sldMk cId="2911797461" sldId="617"/>
        </pc:sldMkLst>
      </pc:sldChg>
      <pc:sldChg chg="modSp mod">
        <pc:chgData name="Austin, Wes" userId="af0a08d3-450a-44fe-af25-05348afc4137" providerId="ADAL" clId="{59411B0C-AAAC-42EF-9454-8B39456B41FF}" dt="2023-11-08T20:23:55.205" v="102" actId="20577"/>
        <pc:sldMkLst>
          <pc:docMk/>
          <pc:sldMk cId="2431696557" sldId="674"/>
        </pc:sldMkLst>
        <pc:spChg chg="mod">
          <ac:chgData name="Austin, Wes" userId="af0a08d3-450a-44fe-af25-05348afc4137" providerId="ADAL" clId="{59411B0C-AAAC-42EF-9454-8B39456B41FF}" dt="2023-11-08T20:23:55.205" v="102" actId="20577"/>
          <ac:spMkLst>
            <pc:docMk/>
            <pc:sldMk cId="2431696557" sldId="674"/>
            <ac:spMk id="3" creationId="{A003B869-763C-4D19-A68F-0D704FEEA348}"/>
          </ac:spMkLst>
        </pc:spChg>
      </pc:sldChg>
      <pc:sldChg chg="modSp mod">
        <pc:chgData name="Austin, Wes" userId="af0a08d3-450a-44fe-af25-05348afc4137" providerId="ADAL" clId="{59411B0C-AAAC-42EF-9454-8B39456B41FF}" dt="2023-11-08T20:23:29.286" v="90" actId="14100"/>
        <pc:sldMkLst>
          <pc:docMk/>
          <pc:sldMk cId="2416003973" sldId="701"/>
        </pc:sldMkLst>
        <pc:spChg chg="mod">
          <ac:chgData name="Austin, Wes" userId="af0a08d3-450a-44fe-af25-05348afc4137" providerId="ADAL" clId="{59411B0C-AAAC-42EF-9454-8B39456B41FF}" dt="2023-11-08T20:23:29.286" v="90" actId="14100"/>
          <ac:spMkLst>
            <pc:docMk/>
            <pc:sldMk cId="2416003973" sldId="701"/>
            <ac:spMk id="6" creationId="{28923BC4-F7A1-4C9A-B46E-399478793717}"/>
          </ac:spMkLst>
        </pc:spChg>
      </pc:sldChg>
      <pc:sldChg chg="modSp mod">
        <pc:chgData name="Austin, Wes" userId="af0a08d3-450a-44fe-af25-05348afc4137" providerId="ADAL" clId="{59411B0C-AAAC-42EF-9454-8B39456B41FF}" dt="2023-11-08T20:07:26.621" v="72" actId="20577"/>
        <pc:sldMkLst>
          <pc:docMk/>
          <pc:sldMk cId="268295872" sldId="708"/>
        </pc:sldMkLst>
        <pc:spChg chg="mod">
          <ac:chgData name="Austin, Wes" userId="af0a08d3-450a-44fe-af25-05348afc4137" providerId="ADAL" clId="{59411B0C-AAAC-42EF-9454-8B39456B41FF}" dt="2023-11-08T20:07:26.621" v="72" actId="20577"/>
          <ac:spMkLst>
            <pc:docMk/>
            <pc:sldMk cId="268295872" sldId="708"/>
            <ac:spMk id="9" creationId="{9A8AE995-3761-4E8E-B676-D7F73B916651}"/>
          </ac:spMkLst>
        </pc:spChg>
      </pc:sldChg>
      <pc:sldChg chg="modSp mod">
        <pc:chgData name="Austin, Wes" userId="af0a08d3-450a-44fe-af25-05348afc4137" providerId="ADAL" clId="{59411B0C-AAAC-42EF-9454-8B39456B41FF}" dt="2023-11-08T20:26:02.429" v="120" actId="12"/>
        <pc:sldMkLst>
          <pc:docMk/>
          <pc:sldMk cId="923200955" sldId="724"/>
        </pc:sldMkLst>
        <pc:spChg chg="mod">
          <ac:chgData name="Austin, Wes" userId="af0a08d3-450a-44fe-af25-05348afc4137" providerId="ADAL" clId="{59411B0C-AAAC-42EF-9454-8B39456B41FF}" dt="2023-11-08T20:26:02.429" v="120" actId="12"/>
          <ac:spMkLst>
            <pc:docMk/>
            <pc:sldMk cId="923200955" sldId="724"/>
            <ac:spMk id="3" creationId="{A003B869-763C-4D19-A68F-0D704FEEA348}"/>
          </ac:spMkLst>
        </pc:spChg>
      </pc:sldChg>
      <pc:sldChg chg="modSp mod">
        <pc:chgData name="Austin, Wes" userId="af0a08d3-450a-44fe-af25-05348afc4137" providerId="ADAL" clId="{59411B0C-AAAC-42EF-9454-8B39456B41FF}" dt="2023-11-08T20:29:09.490" v="128" actId="20577"/>
        <pc:sldMkLst>
          <pc:docMk/>
          <pc:sldMk cId="159390695" sldId="732"/>
        </pc:sldMkLst>
        <pc:spChg chg="mod">
          <ac:chgData name="Austin, Wes" userId="af0a08d3-450a-44fe-af25-05348afc4137" providerId="ADAL" clId="{59411B0C-AAAC-42EF-9454-8B39456B41FF}" dt="2023-11-08T20:29:09.490" v="128" actId="20577"/>
          <ac:spMkLst>
            <pc:docMk/>
            <pc:sldMk cId="159390695" sldId="732"/>
            <ac:spMk id="4" creationId="{21BC9C1A-2C0A-C647-439F-D071114C11D6}"/>
          </ac:spMkLst>
        </pc:spChg>
      </pc:sldChg>
      <pc:sldChg chg="modSp mod">
        <pc:chgData name="Austin, Wes" userId="af0a08d3-450a-44fe-af25-05348afc4137" providerId="ADAL" clId="{59411B0C-AAAC-42EF-9454-8B39456B41FF}" dt="2023-11-08T20:10:31.101" v="88" actId="20577"/>
        <pc:sldMkLst>
          <pc:docMk/>
          <pc:sldMk cId="1686164896" sldId="737"/>
        </pc:sldMkLst>
        <pc:spChg chg="mod">
          <ac:chgData name="Austin, Wes" userId="af0a08d3-450a-44fe-af25-05348afc4137" providerId="ADAL" clId="{59411B0C-AAAC-42EF-9454-8B39456B41FF}" dt="2023-11-08T20:10:31.101" v="88" actId="20577"/>
          <ac:spMkLst>
            <pc:docMk/>
            <pc:sldMk cId="1686164896" sldId="737"/>
            <ac:spMk id="9" creationId="{9A8AE995-3761-4E8E-B676-D7F73B916651}"/>
          </ac:spMkLst>
        </pc:spChg>
      </pc:sldChg>
      <pc:sldChg chg="addSp delSp modSp add mod">
        <pc:chgData name="Austin, Wes" userId="af0a08d3-450a-44fe-af25-05348afc4137" providerId="ADAL" clId="{59411B0C-AAAC-42EF-9454-8B39456B41FF}" dt="2023-11-08T20:25:21.626" v="111" actId="1076"/>
        <pc:sldMkLst>
          <pc:docMk/>
          <pc:sldMk cId="1960721595" sldId="739"/>
        </pc:sldMkLst>
        <pc:spChg chg="del">
          <ac:chgData name="Austin, Wes" userId="af0a08d3-450a-44fe-af25-05348afc4137" providerId="ADAL" clId="{59411B0C-AAAC-42EF-9454-8B39456B41FF}" dt="2023-11-08T20:25:09.820" v="105" actId="478"/>
          <ac:spMkLst>
            <pc:docMk/>
            <pc:sldMk cId="1960721595" sldId="739"/>
            <ac:spMk id="2" creationId="{D7C5C30F-A5AF-A3F8-4067-6045487A86E3}"/>
          </ac:spMkLst>
        </pc:spChg>
        <pc:spChg chg="del">
          <ac:chgData name="Austin, Wes" userId="af0a08d3-450a-44fe-af25-05348afc4137" providerId="ADAL" clId="{59411B0C-AAAC-42EF-9454-8B39456B41FF}" dt="2023-11-08T20:25:11.031" v="106" actId="478"/>
          <ac:spMkLst>
            <pc:docMk/>
            <pc:sldMk cId="1960721595" sldId="739"/>
            <ac:spMk id="3" creationId="{414786BF-87C4-EE1A-5788-4124C6425CC0}"/>
          </ac:spMkLst>
        </pc:spChg>
        <pc:picChg chg="add mod">
          <ac:chgData name="Austin, Wes" userId="af0a08d3-450a-44fe-af25-05348afc4137" providerId="ADAL" clId="{59411B0C-AAAC-42EF-9454-8B39456B41FF}" dt="2023-11-08T20:25:21.626" v="111" actId="1076"/>
          <ac:picMkLst>
            <pc:docMk/>
            <pc:sldMk cId="1960721595" sldId="739"/>
            <ac:picMk id="5" creationId="{15C0A7FB-4EF8-421A-73DC-B9F34A3D8657}"/>
          </ac:picMkLst>
        </pc:picChg>
        <pc:picChg chg="del">
          <ac:chgData name="Austin, Wes" userId="af0a08d3-450a-44fe-af25-05348afc4137" providerId="ADAL" clId="{59411B0C-AAAC-42EF-9454-8B39456B41FF}" dt="2023-11-08T20:25:08.131" v="104" actId="478"/>
          <ac:picMkLst>
            <pc:docMk/>
            <pc:sldMk cId="1960721595" sldId="739"/>
            <ac:picMk id="3074" creationId="{FC16C7DA-6A09-4410-837F-588F694BEA3B}"/>
          </ac:picMkLst>
        </pc:picChg>
      </pc:sldChg>
      <pc:sldChg chg="delSp modSp add del mod">
        <pc:chgData name="Austin, Wes" userId="af0a08d3-450a-44fe-af25-05348afc4137" providerId="ADAL" clId="{59411B0C-AAAC-42EF-9454-8B39456B41FF}" dt="2023-11-08T20:36:58.941" v="157" actId="47"/>
        <pc:sldMkLst>
          <pc:docMk/>
          <pc:sldMk cId="2135458106" sldId="740"/>
        </pc:sldMkLst>
        <pc:spChg chg="del mod">
          <ac:chgData name="Austin, Wes" userId="af0a08d3-450a-44fe-af25-05348afc4137" providerId="ADAL" clId="{59411B0C-AAAC-42EF-9454-8B39456B41FF}" dt="2023-11-08T20:36:57.727" v="156"/>
          <ac:spMkLst>
            <pc:docMk/>
            <pc:sldMk cId="2135458106" sldId="740"/>
            <ac:spMk id="2" creationId="{C660553F-B58F-6842-CC90-E30D4ADE073A}"/>
          </ac:spMkLst>
        </pc:spChg>
        <pc:picChg chg="del">
          <ac:chgData name="Austin, Wes" userId="af0a08d3-450a-44fe-af25-05348afc4137" providerId="ADAL" clId="{59411B0C-AAAC-42EF-9454-8B39456B41FF}" dt="2023-11-08T20:35:08.484" v="152" actId="478"/>
          <ac:picMkLst>
            <pc:docMk/>
            <pc:sldMk cId="2135458106" sldId="740"/>
            <ac:picMk id="4" creationId="{004C302F-35A4-0675-4E86-5976D0396B12}"/>
          </ac:picMkLst>
        </pc:picChg>
        <pc:picChg chg="del">
          <ac:chgData name="Austin, Wes" userId="af0a08d3-450a-44fe-af25-05348afc4137" providerId="ADAL" clId="{59411B0C-AAAC-42EF-9454-8B39456B41FF}" dt="2023-11-08T20:35:12.803" v="153" actId="478"/>
          <ac:picMkLst>
            <pc:docMk/>
            <pc:sldMk cId="2135458106" sldId="740"/>
            <ac:picMk id="6" creationId="{2BA193FB-359B-77CD-29FE-6504F9A5C87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13A625-3A15-ACBE-8CBF-C2AAD8D30E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F10433B-45C8-E9C7-266E-286ED8395A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7ABB0A-9B4A-4429-BD7A-E953AD02331E}" type="datetimeFigureOut">
              <a:rPr lang="en-US" smtClean="0"/>
              <a:t>11/30/2023</a:t>
            </a:fld>
            <a:endParaRPr lang="en-US"/>
          </a:p>
        </p:txBody>
      </p:sp>
      <p:sp>
        <p:nvSpPr>
          <p:cNvPr id="4" name="Footer Placeholder 3">
            <a:extLst>
              <a:ext uri="{FF2B5EF4-FFF2-40B4-BE49-F238E27FC236}">
                <a16:creationId xmlns:a16="http://schemas.microsoft.com/office/drawing/2014/main" id="{C69F3DAF-81C5-73CC-EF32-22C2A157AA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F4091C-2588-55AB-A9AC-84519A4CDA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104628-7E14-4689-A0F7-5C5F1B1FCBEF}" type="slidenum">
              <a:rPr lang="en-US" smtClean="0"/>
              <a:t>‹#›</a:t>
            </a:fld>
            <a:endParaRPr lang="en-US"/>
          </a:p>
        </p:txBody>
      </p:sp>
    </p:spTree>
    <p:extLst>
      <p:ext uri="{BB962C8B-B14F-4D97-AF65-F5344CB8AC3E}">
        <p14:creationId xmlns:p14="http://schemas.microsoft.com/office/powerpoint/2010/main" val="37954344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51268-28D7-4A1D-B6E7-7FC724367079}"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CB739-FC4C-4CC2-B8DD-75C8DB48E189}" type="slidenum">
              <a:rPr lang="en-US" smtClean="0"/>
              <a:t>‹#›</a:t>
            </a:fld>
            <a:endParaRPr lang="en-US"/>
          </a:p>
        </p:txBody>
      </p:sp>
    </p:spTree>
    <p:extLst>
      <p:ext uri="{BB962C8B-B14F-4D97-AF65-F5344CB8AC3E}">
        <p14:creationId xmlns:p14="http://schemas.microsoft.com/office/powerpoint/2010/main" val="25208951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a:t>
            </a:fld>
            <a:endParaRPr lang="en-US"/>
          </a:p>
        </p:txBody>
      </p:sp>
    </p:spTree>
    <p:extLst>
      <p:ext uri="{BB962C8B-B14F-4D97-AF65-F5344CB8AC3E}">
        <p14:creationId xmlns:p14="http://schemas.microsoft.com/office/powerpoint/2010/main" val="356441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12</a:t>
            </a:fld>
            <a:endParaRPr lang="en-US"/>
          </a:p>
        </p:txBody>
      </p:sp>
    </p:spTree>
    <p:extLst>
      <p:ext uri="{BB962C8B-B14F-4D97-AF65-F5344CB8AC3E}">
        <p14:creationId xmlns:p14="http://schemas.microsoft.com/office/powerpoint/2010/main" val="2483287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13</a:t>
            </a:fld>
            <a:endParaRPr lang="en-US"/>
          </a:p>
        </p:txBody>
      </p:sp>
    </p:spTree>
    <p:extLst>
      <p:ext uri="{BB962C8B-B14F-4D97-AF65-F5344CB8AC3E}">
        <p14:creationId xmlns:p14="http://schemas.microsoft.com/office/powerpoint/2010/main" val="3577530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14</a:t>
            </a:fld>
            <a:endParaRPr lang="en-US"/>
          </a:p>
        </p:txBody>
      </p:sp>
    </p:spTree>
    <p:extLst>
      <p:ext uri="{BB962C8B-B14F-4D97-AF65-F5344CB8AC3E}">
        <p14:creationId xmlns:p14="http://schemas.microsoft.com/office/powerpoint/2010/main" val="252072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15</a:t>
            </a:fld>
            <a:endParaRPr lang="en-US"/>
          </a:p>
        </p:txBody>
      </p:sp>
    </p:spTree>
    <p:extLst>
      <p:ext uri="{BB962C8B-B14F-4D97-AF65-F5344CB8AC3E}">
        <p14:creationId xmlns:p14="http://schemas.microsoft.com/office/powerpoint/2010/main" val="2484403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16</a:t>
            </a:fld>
            <a:endParaRPr lang="en-US"/>
          </a:p>
        </p:txBody>
      </p:sp>
    </p:spTree>
    <p:extLst>
      <p:ext uri="{BB962C8B-B14F-4D97-AF65-F5344CB8AC3E}">
        <p14:creationId xmlns:p14="http://schemas.microsoft.com/office/powerpoint/2010/main" val="598393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17</a:t>
            </a:fld>
            <a:endParaRPr lang="en-US"/>
          </a:p>
        </p:txBody>
      </p:sp>
    </p:spTree>
    <p:extLst>
      <p:ext uri="{BB962C8B-B14F-4D97-AF65-F5344CB8AC3E}">
        <p14:creationId xmlns:p14="http://schemas.microsoft.com/office/powerpoint/2010/main" val="1817699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19</a:t>
            </a:fld>
            <a:endParaRPr lang="en-US"/>
          </a:p>
        </p:txBody>
      </p:sp>
    </p:spTree>
    <p:extLst>
      <p:ext uri="{BB962C8B-B14F-4D97-AF65-F5344CB8AC3E}">
        <p14:creationId xmlns:p14="http://schemas.microsoft.com/office/powerpoint/2010/main" val="3991325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20</a:t>
            </a:fld>
            <a:endParaRPr lang="en-US"/>
          </a:p>
        </p:txBody>
      </p:sp>
    </p:spTree>
    <p:extLst>
      <p:ext uri="{BB962C8B-B14F-4D97-AF65-F5344CB8AC3E}">
        <p14:creationId xmlns:p14="http://schemas.microsoft.com/office/powerpoint/2010/main" val="2213617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21</a:t>
            </a:fld>
            <a:endParaRPr lang="en-US"/>
          </a:p>
        </p:txBody>
      </p:sp>
    </p:spTree>
    <p:extLst>
      <p:ext uri="{BB962C8B-B14F-4D97-AF65-F5344CB8AC3E}">
        <p14:creationId xmlns:p14="http://schemas.microsoft.com/office/powerpoint/2010/main" val="1371827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22</a:t>
            </a:fld>
            <a:endParaRPr lang="en-US"/>
          </a:p>
        </p:txBody>
      </p:sp>
    </p:spTree>
    <p:extLst>
      <p:ext uri="{BB962C8B-B14F-4D97-AF65-F5344CB8AC3E}">
        <p14:creationId xmlns:p14="http://schemas.microsoft.com/office/powerpoint/2010/main" val="1001458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a:t>
            </a:fld>
            <a:endParaRPr lang="en-US"/>
          </a:p>
        </p:txBody>
      </p:sp>
    </p:spTree>
    <p:extLst>
      <p:ext uri="{BB962C8B-B14F-4D97-AF65-F5344CB8AC3E}">
        <p14:creationId xmlns:p14="http://schemas.microsoft.com/office/powerpoint/2010/main" val="4175203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23</a:t>
            </a:fld>
            <a:endParaRPr lang="en-US"/>
          </a:p>
        </p:txBody>
      </p:sp>
    </p:spTree>
    <p:extLst>
      <p:ext uri="{BB962C8B-B14F-4D97-AF65-F5344CB8AC3E}">
        <p14:creationId xmlns:p14="http://schemas.microsoft.com/office/powerpoint/2010/main" val="421326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24</a:t>
            </a:fld>
            <a:endParaRPr lang="en-US"/>
          </a:p>
        </p:txBody>
      </p:sp>
    </p:spTree>
    <p:extLst>
      <p:ext uri="{BB962C8B-B14F-4D97-AF65-F5344CB8AC3E}">
        <p14:creationId xmlns:p14="http://schemas.microsoft.com/office/powerpoint/2010/main" val="2426318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25</a:t>
            </a:fld>
            <a:endParaRPr lang="en-US"/>
          </a:p>
        </p:txBody>
      </p:sp>
    </p:spTree>
    <p:extLst>
      <p:ext uri="{BB962C8B-B14F-4D97-AF65-F5344CB8AC3E}">
        <p14:creationId xmlns:p14="http://schemas.microsoft.com/office/powerpoint/2010/main" val="185609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26</a:t>
            </a:fld>
            <a:endParaRPr lang="en-US"/>
          </a:p>
        </p:txBody>
      </p:sp>
    </p:spTree>
    <p:extLst>
      <p:ext uri="{BB962C8B-B14F-4D97-AF65-F5344CB8AC3E}">
        <p14:creationId xmlns:p14="http://schemas.microsoft.com/office/powerpoint/2010/main" val="2029918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27</a:t>
            </a:fld>
            <a:endParaRPr lang="en-US"/>
          </a:p>
        </p:txBody>
      </p:sp>
    </p:spTree>
    <p:extLst>
      <p:ext uri="{BB962C8B-B14F-4D97-AF65-F5344CB8AC3E}">
        <p14:creationId xmlns:p14="http://schemas.microsoft.com/office/powerpoint/2010/main" val="2031786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29</a:t>
            </a:fld>
            <a:endParaRPr lang="en-US"/>
          </a:p>
        </p:txBody>
      </p:sp>
    </p:spTree>
    <p:extLst>
      <p:ext uri="{BB962C8B-B14F-4D97-AF65-F5344CB8AC3E}">
        <p14:creationId xmlns:p14="http://schemas.microsoft.com/office/powerpoint/2010/main" val="945493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30</a:t>
            </a:fld>
            <a:endParaRPr lang="en-US"/>
          </a:p>
        </p:txBody>
      </p:sp>
    </p:spTree>
    <p:extLst>
      <p:ext uri="{BB962C8B-B14F-4D97-AF65-F5344CB8AC3E}">
        <p14:creationId xmlns:p14="http://schemas.microsoft.com/office/powerpoint/2010/main" val="1670129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33</a:t>
            </a:fld>
            <a:endParaRPr lang="en-US"/>
          </a:p>
        </p:txBody>
      </p:sp>
    </p:spTree>
    <p:extLst>
      <p:ext uri="{BB962C8B-B14F-4D97-AF65-F5344CB8AC3E}">
        <p14:creationId xmlns:p14="http://schemas.microsoft.com/office/powerpoint/2010/main" val="2959160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36</a:t>
            </a:fld>
            <a:endParaRPr lang="en-US"/>
          </a:p>
        </p:txBody>
      </p:sp>
    </p:spTree>
    <p:extLst>
      <p:ext uri="{BB962C8B-B14F-4D97-AF65-F5344CB8AC3E}">
        <p14:creationId xmlns:p14="http://schemas.microsoft.com/office/powerpoint/2010/main" val="4280985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37</a:t>
            </a:fld>
            <a:endParaRPr lang="en-US"/>
          </a:p>
        </p:txBody>
      </p:sp>
    </p:spTree>
    <p:extLst>
      <p:ext uri="{BB962C8B-B14F-4D97-AF65-F5344CB8AC3E}">
        <p14:creationId xmlns:p14="http://schemas.microsoft.com/office/powerpoint/2010/main" val="41335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a:t>
            </a:fld>
            <a:endParaRPr lang="en-US"/>
          </a:p>
        </p:txBody>
      </p:sp>
    </p:spTree>
    <p:extLst>
      <p:ext uri="{BB962C8B-B14F-4D97-AF65-F5344CB8AC3E}">
        <p14:creationId xmlns:p14="http://schemas.microsoft.com/office/powerpoint/2010/main" val="3785575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38</a:t>
            </a:fld>
            <a:endParaRPr lang="en-US"/>
          </a:p>
        </p:txBody>
      </p:sp>
    </p:spTree>
    <p:extLst>
      <p:ext uri="{BB962C8B-B14F-4D97-AF65-F5344CB8AC3E}">
        <p14:creationId xmlns:p14="http://schemas.microsoft.com/office/powerpoint/2010/main" val="1194505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5</a:t>
            </a:fld>
            <a:endParaRPr lang="en-US"/>
          </a:p>
        </p:txBody>
      </p:sp>
    </p:spTree>
    <p:extLst>
      <p:ext uri="{BB962C8B-B14F-4D97-AF65-F5344CB8AC3E}">
        <p14:creationId xmlns:p14="http://schemas.microsoft.com/office/powerpoint/2010/main" val="341838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7</a:t>
            </a:fld>
            <a:endParaRPr lang="en-US"/>
          </a:p>
        </p:txBody>
      </p:sp>
    </p:spTree>
    <p:extLst>
      <p:ext uri="{BB962C8B-B14F-4D97-AF65-F5344CB8AC3E}">
        <p14:creationId xmlns:p14="http://schemas.microsoft.com/office/powerpoint/2010/main" val="2842226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8</a:t>
            </a:fld>
            <a:endParaRPr lang="en-US"/>
          </a:p>
        </p:txBody>
      </p:sp>
    </p:spTree>
    <p:extLst>
      <p:ext uri="{BB962C8B-B14F-4D97-AF65-F5344CB8AC3E}">
        <p14:creationId xmlns:p14="http://schemas.microsoft.com/office/powerpoint/2010/main" val="2218818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9</a:t>
            </a:fld>
            <a:endParaRPr lang="en-US"/>
          </a:p>
        </p:txBody>
      </p:sp>
    </p:spTree>
    <p:extLst>
      <p:ext uri="{BB962C8B-B14F-4D97-AF65-F5344CB8AC3E}">
        <p14:creationId xmlns:p14="http://schemas.microsoft.com/office/powerpoint/2010/main" val="517830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10</a:t>
            </a:fld>
            <a:endParaRPr lang="en-US"/>
          </a:p>
        </p:txBody>
      </p:sp>
    </p:spTree>
    <p:extLst>
      <p:ext uri="{BB962C8B-B14F-4D97-AF65-F5344CB8AC3E}">
        <p14:creationId xmlns:p14="http://schemas.microsoft.com/office/powerpoint/2010/main" val="250337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11</a:t>
            </a:fld>
            <a:endParaRPr lang="en-US"/>
          </a:p>
        </p:txBody>
      </p:sp>
    </p:spTree>
    <p:extLst>
      <p:ext uri="{BB962C8B-B14F-4D97-AF65-F5344CB8AC3E}">
        <p14:creationId xmlns:p14="http://schemas.microsoft.com/office/powerpoint/2010/main" val="4190328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23" name="Straight Connector 22"/>
          <p:cNvCxnSpPr>
            <a:cxnSpLocks/>
          </p:cNvCxnSpPr>
          <p:nvPr userDrawn="1"/>
        </p:nvCxnSpPr>
        <p:spPr>
          <a:xfrm flipV="1">
            <a:off x="576573" y="3252524"/>
            <a:ext cx="8719827"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2895600" y="2336373"/>
            <a:ext cx="6400800" cy="369332"/>
          </a:xfrm>
          <a:prstGeom prst="rect">
            <a:avLst/>
          </a:prstGeom>
          <a:noFill/>
        </p:spPr>
        <p:txBody>
          <a:bodyPr wrap="square" rtlCol="0" anchor="ctr">
            <a:spAutoFit/>
          </a:bodyPr>
          <a:lstStyle/>
          <a:p>
            <a:pPr algn="ctr"/>
            <a:endParaRPr lang="en-US"/>
          </a:p>
        </p:txBody>
      </p:sp>
    </p:spTree>
    <p:extLst>
      <p:ext uri="{BB962C8B-B14F-4D97-AF65-F5344CB8AC3E}">
        <p14:creationId xmlns:p14="http://schemas.microsoft.com/office/powerpoint/2010/main" val="69385864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 name="Text Placeholder 2"/>
          <p:cNvSpPr>
            <a:spLocks noGrp="1"/>
          </p:cNvSpPr>
          <p:nvPr>
            <p:ph idx="1"/>
          </p:nvPr>
        </p:nvSpPr>
        <p:spPr>
          <a:xfrm>
            <a:off x="1097280" y="1845734"/>
            <a:ext cx="10058400" cy="4023360"/>
          </a:xfrm>
          <a:prstGeom prst="rect">
            <a:avLst/>
          </a:prstGeom>
        </p:spPr>
        <p:txBody>
          <a:bodyPr vert="horz" lIns="0" tIns="45720" rIns="0" bIns="45720" rtlCol="0">
            <a:normAutofit/>
          </a:bodyPr>
          <a:lstStyle>
            <a:lvl1pPr>
              <a:defRPr sz="1400">
                <a:latin typeface="Times New Roman" panose="02020603050405020304" pitchFamily="18" charset="0"/>
                <a:cs typeface="Times New Roman" panose="02020603050405020304" pitchFamily="18" charset="0"/>
              </a:defRPr>
            </a:lvl1pPr>
            <a:lvl2pPr>
              <a:defRPr sz="1400">
                <a:latin typeface="Times New Roman" panose="02020603050405020304" pitchFamily="18" charset="0"/>
                <a:cs typeface="Times New Roman" panose="02020603050405020304" pitchFamily="18" charset="0"/>
              </a:defRPr>
            </a:lvl2pPr>
            <a:lvl3pPr>
              <a:defRPr sz="1400">
                <a:latin typeface="Times New Roman" panose="02020603050405020304" pitchFamily="18" charset="0"/>
                <a:cs typeface="Times New Roman" panose="02020603050405020304" pitchFamily="18" charset="0"/>
              </a:defRPr>
            </a:lvl3pPr>
            <a:lvl4pPr>
              <a:defRPr sz="14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endParaRPr lang="en-US" dirty="0"/>
          </a:p>
        </p:txBody>
      </p:sp>
    </p:spTree>
    <p:extLst>
      <p:ext uri="{BB962C8B-B14F-4D97-AF65-F5344CB8AC3E}">
        <p14:creationId xmlns:p14="http://schemas.microsoft.com/office/powerpoint/2010/main" val="41619840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general">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57881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general">
    <p:spTree>
      <p:nvGrpSpPr>
        <p:cNvPr id="1" name=""/>
        <p:cNvGrpSpPr/>
        <p:nvPr/>
      </p:nvGrpSpPr>
      <p:grpSpPr>
        <a:xfrm>
          <a:off x="0" y="0"/>
          <a:ext cx="0" cy="0"/>
          <a:chOff x="0" y="0"/>
          <a:chExt cx="0" cy="0"/>
        </a:xfrm>
      </p:grpSpPr>
      <p:sp>
        <p:nvSpPr>
          <p:cNvPr id="2" name="Footer Placeholder 4"/>
          <p:cNvSpPr txBox="1">
            <a:spLocks/>
          </p:cNvSpPr>
          <p:nvPr userDrawn="1"/>
        </p:nvSpPr>
        <p:spPr>
          <a:xfrm>
            <a:off x="2251882" y="6506128"/>
            <a:ext cx="6587318"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solidFill>
                <a:latin typeface="Times New Roman" panose="02020603050405020304" pitchFamily="18" charset="0"/>
                <a:cs typeface="Times New Roman" panose="02020603050405020304" pitchFamily="18" charset="0"/>
              </a:rPr>
              <a:t>WTP for water quality, location information, and the rural-urban divide</a:t>
            </a:r>
          </a:p>
        </p:txBody>
      </p:sp>
    </p:spTree>
    <p:extLst>
      <p:ext uri="{BB962C8B-B14F-4D97-AF65-F5344CB8AC3E}">
        <p14:creationId xmlns:p14="http://schemas.microsoft.com/office/powerpoint/2010/main" val="62138955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Rectangle 32"/>
          <p:cNvSpPr/>
          <p:nvPr userDrawn="1"/>
        </p:nvSpPr>
        <p:spPr>
          <a:xfrm>
            <a:off x="0" y="6453218"/>
            <a:ext cx="12192000" cy="418034"/>
          </a:xfrm>
          <a:prstGeom prst="rect">
            <a:avLst/>
          </a:prstGeom>
          <a:gradFill>
            <a:gsLst>
              <a:gs pos="100000">
                <a:schemeClr val="bg2">
                  <a:lumMod val="50000"/>
                  <a:shade val="67500"/>
                  <a:satMod val="115000"/>
                </a:schemeClr>
              </a:gs>
              <a:gs pos="100000">
                <a:schemeClr val="bg2">
                  <a:lumMod val="50000"/>
                  <a:shade val="100000"/>
                  <a:satMod val="1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ooter Placeholder 4"/>
          <p:cNvSpPr txBox="1">
            <a:spLocks/>
          </p:cNvSpPr>
          <p:nvPr userDrawn="1"/>
        </p:nvSpPr>
        <p:spPr>
          <a:xfrm>
            <a:off x="7906894" y="6514937"/>
            <a:ext cx="4285106" cy="29459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1800">
              <a:solidFill>
                <a:schemeClr val="bg1"/>
              </a:solidFill>
              <a:latin typeface="Calibri" panose="020F0502020204030204" pitchFamily="34" charset="0"/>
              <a:cs typeface="Calibri" panose="020F0502020204030204" pitchFamily="34" charset="0"/>
            </a:endParaRPr>
          </a:p>
        </p:txBody>
      </p:sp>
      <p:sp>
        <p:nvSpPr>
          <p:cNvPr id="49" name="Footer Placeholder 4"/>
          <p:cNvSpPr txBox="1">
            <a:spLocks/>
          </p:cNvSpPr>
          <p:nvPr userDrawn="1"/>
        </p:nvSpPr>
        <p:spPr>
          <a:xfrm>
            <a:off x="62778" y="6514936"/>
            <a:ext cx="6033221" cy="29459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solidFill>
                  <a:schemeClr val="bg1"/>
                </a:solidFill>
                <a:latin typeface="Calibri" panose="020F0502020204030204" pitchFamily="34" charset="0"/>
                <a:cs typeface="Calibri" panose="020F0502020204030204" pitchFamily="34" charset="0"/>
              </a:rPr>
              <a:t>Lecture 20: The Safe Drinking Water Act</a:t>
            </a:r>
          </a:p>
        </p:txBody>
      </p:sp>
      <p:sp>
        <p:nvSpPr>
          <p:cNvPr id="6" name="Footer Placeholder 4"/>
          <p:cNvSpPr txBox="1">
            <a:spLocks/>
          </p:cNvSpPr>
          <p:nvPr userDrawn="1"/>
        </p:nvSpPr>
        <p:spPr>
          <a:xfrm>
            <a:off x="2936995" y="6490212"/>
            <a:ext cx="6318010"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aseline="0">
              <a:solidFill>
                <a:schemeClr val="bg1"/>
              </a:solidFill>
              <a:latin typeface="+mn-lt"/>
              <a:cs typeface="Times New Roman" panose="02020603050405020304" pitchFamily="18" charset="0"/>
            </a:endParaRPr>
          </a:p>
        </p:txBody>
      </p:sp>
    </p:spTree>
    <p:extLst>
      <p:ext uri="{BB962C8B-B14F-4D97-AF65-F5344CB8AC3E}">
        <p14:creationId xmlns:p14="http://schemas.microsoft.com/office/powerpoint/2010/main" val="2101269002"/>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75" r:id="rId3"/>
    <p:sldLayoutId id="2147483676" r:id="rId4"/>
  </p:sldLayoutIdLst>
  <p:hf hdr="0" ftr="0" dt="0"/>
  <p:txStyles>
    <p:title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hyperlink" Target="https://www.paragonwater.com/how-does-pipe-corrosion-impact-water-quality/" TargetMode="Externa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hyperlink" Target="https://dcwater.com/sites/default/files/documents/2022_CCR_FINAL_4.pdf" TargetMode="Externa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hyperlink" Target="https://papers.ssrn.com/sol3/papers.cfm?abstract_id=939590"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8.png"/><Relationship Id="rId4" Type="http://schemas.openxmlformats.org/officeDocument/2006/relationships/hyperlink" Target="https://joseph-s-shapiro.com/research/KeiserShapiro_WaterRegulationSinceEPAFounding.pdf"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9.png"/><Relationship Id="rId4" Type="http://schemas.openxmlformats.org/officeDocument/2006/relationships/hyperlink" Target="https://www.epa.gov/ccl/draft-ccl-5-chemical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10.png"/><Relationship Id="rId4" Type="http://schemas.openxmlformats.org/officeDocument/2006/relationships/hyperlink" Target="https://www.pnas.org/doi/abs/10.1073/pnas.1719805115"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90.png"/><Relationship Id="rId4" Type="http://schemas.openxmlformats.org/officeDocument/2006/relationships/hyperlink" Target="https://www.pnas.org/doi/abs/10.1073/pnas.1719805115"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10.jpeg"/><Relationship Id="rId4" Type="http://schemas.openxmlformats.org/officeDocument/2006/relationships/hyperlink" Target="https://www.pnas.org/doi/abs/10.1073/pnas.1719805115"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hyperlink" Target="https://www.pnas.org/doi/abs/10.1073/pnas.1719805115"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hyperlink" Target="https://www.nrdc.org/sites/default/files/watered-down-justice-report.pdf"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www.sciencedirect.com/science/article/abs/pii/S0043135402000763" TargetMode="External"/><Relationship Id="rId5" Type="http://schemas.openxmlformats.org/officeDocument/2006/relationships/image" Target="../media/image1.gif"/><Relationship Id="rId4" Type="http://schemas.openxmlformats.org/officeDocument/2006/relationships/hyperlink" Target="https://books.google.com/books/about/The_Blue_Death.html?id=WtSTAEKzP5IC"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hyperlink" Target="https://gaftp.epa.gov/EJSCREEN/2021/"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www.ewg.org/interactive-maps/pfas_contamination/map/"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hyperlink" Target="https://github.com/adamtheising/environmental_economics/blob/main/case_studies/case_study_4/AWWA-Comments-on-Proposed-NPDWR-for-PFAS-excl-Appendix-E.pdf" TargetMode="External"/><Relationship Id="rId5" Type="http://schemas.openxmlformats.org/officeDocument/2006/relationships/hyperlink" Target="https://github.com/adamtheising/environmental_economics/blob/main/case_studies/case_study_4/PFAS%20NPDWR%20Economic%20Analysis_03_09_2023_0.pdf" TargetMode="External"/><Relationship Id="rId4" Type="http://schemas.openxmlformats.org/officeDocument/2006/relationships/hyperlink" Target="https://github.com/adamtheising/environmental_economics/tree/main/case_studies/case_study_4"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hyperlink" Target="https://github.com/adamtheising/environmental_economics/blob/main/journal%20articles/Shavell%201984.pdf" TargetMode="External"/><Relationship Id="rId4" Type="http://schemas.openxmlformats.org/officeDocument/2006/relationships/hyperlink" Target="https://github.com/adamtheising/environmental_economics/blob/main/journal%20articles/Shapira%20and%20Zingales%202023.pdf"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3.png"/><Relationship Id="rId4" Type="http://schemas.openxmlformats.org/officeDocument/2006/relationships/hyperlink" Target="https://joseph-s-shapiro.com/research/DrinkingWaterPollution.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hyperlink" Target="https://www.epa.gov/sites/default/files/2016-06/documents/npwdr_complete_table.pdf" TargetMode="Externa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4632" y="4471423"/>
            <a:ext cx="6709303" cy="1292662"/>
          </a:xfrm>
          <a:prstGeom prst="rect">
            <a:avLst/>
          </a:prstGeom>
          <a:noFill/>
        </p:spPr>
        <p:txBody>
          <a:bodyPr wrap="square" rtlCol="0">
            <a:spAutoFit/>
          </a:bodyPr>
          <a:lstStyle/>
          <a:p>
            <a:r>
              <a:rPr lang="en-US" sz="2600" dirty="0">
                <a:latin typeface="+mj-lt"/>
                <a:cs typeface="Calibri Light" panose="020F0302020204030204" pitchFamily="34" charset="0"/>
              </a:rPr>
              <a:t>Prof. Austin</a:t>
            </a:r>
          </a:p>
          <a:p>
            <a:r>
              <a:rPr lang="en-US" sz="2600" dirty="0">
                <a:latin typeface="+mj-lt"/>
                <a:cs typeface="Calibri Light" panose="020F0302020204030204" pitchFamily="34" charset="0"/>
              </a:rPr>
              <a:t>Environmental Economics</a:t>
            </a:r>
            <a:br>
              <a:rPr lang="en-US" sz="2600" dirty="0">
                <a:latin typeface="+mj-lt"/>
                <a:cs typeface="Calibri Light" panose="020F0302020204030204" pitchFamily="34" charset="0"/>
              </a:rPr>
            </a:br>
            <a:r>
              <a:rPr lang="en-US" sz="2600" dirty="0">
                <a:latin typeface="+mj-lt"/>
                <a:cs typeface="Calibri Light" panose="020F0302020204030204" pitchFamily="34" charset="0"/>
              </a:rPr>
              <a:t>Econ 4075</a:t>
            </a:r>
          </a:p>
        </p:txBody>
      </p:sp>
      <p:sp>
        <p:nvSpPr>
          <p:cNvPr id="7" name="Title 1"/>
          <p:cNvSpPr txBox="1">
            <a:spLocks/>
          </p:cNvSpPr>
          <p:nvPr/>
        </p:nvSpPr>
        <p:spPr>
          <a:xfrm>
            <a:off x="584632" y="2603768"/>
            <a:ext cx="11022736" cy="707886"/>
          </a:xfrm>
          <a:prstGeom prst="rect">
            <a:avLst/>
          </a:prstGeom>
        </p:spPr>
        <p:txBody>
          <a:bodyPr anchor="ct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3200" b="1" dirty="0">
                <a:solidFill>
                  <a:srgbClr val="0070C0"/>
                </a:solidFill>
                <a:latin typeface="+mj-lt"/>
                <a:cs typeface="Calibri Light" panose="020F0302020204030204" pitchFamily="34" charset="0"/>
              </a:rPr>
              <a:t>Lecture 20: The Safe Drinking Water Act</a:t>
            </a:r>
          </a:p>
        </p:txBody>
      </p:sp>
    </p:spTree>
    <p:extLst>
      <p:ext uri="{BB962C8B-B14F-4D97-AF65-F5344CB8AC3E}">
        <p14:creationId xmlns:p14="http://schemas.microsoft.com/office/powerpoint/2010/main" val="276847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8"/>
            <a:ext cx="7225748" cy="1102048"/>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Common Classes of Contaminants</a:t>
            </a:r>
          </a:p>
        </p:txBody>
      </p:sp>
      <p:sp>
        <p:nvSpPr>
          <p:cNvPr id="5" name="Rectangle: Rounded Corners 4">
            <a:extLst>
              <a:ext uri="{FF2B5EF4-FFF2-40B4-BE49-F238E27FC236}">
                <a16:creationId xmlns:a16="http://schemas.microsoft.com/office/drawing/2014/main" id="{A71B1D26-5449-67A6-BE99-C9D8E4FCA1E8}"/>
              </a:ext>
            </a:extLst>
          </p:cNvPr>
          <p:cNvSpPr/>
          <p:nvPr/>
        </p:nvSpPr>
        <p:spPr>
          <a:xfrm>
            <a:off x="790698" y="2450168"/>
            <a:ext cx="3229252" cy="1560119"/>
          </a:xfrm>
          <a:prstGeom prst="roundRect">
            <a:avLst/>
          </a:prstGeom>
          <a:solidFill>
            <a:schemeClr val="bg2"/>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8C6A43C-4325-4F70-E3AA-5228912331DE}"/>
              </a:ext>
            </a:extLst>
          </p:cNvPr>
          <p:cNvSpPr/>
          <p:nvPr/>
        </p:nvSpPr>
        <p:spPr>
          <a:xfrm>
            <a:off x="4520123" y="2477913"/>
            <a:ext cx="3229253" cy="1560119"/>
          </a:xfrm>
          <a:prstGeom prst="roundRect">
            <a:avLst/>
          </a:prstGeom>
          <a:solidFill>
            <a:schemeClr val="bg2"/>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E9406DB-4379-CEC0-1DDA-4CE1143FD922}"/>
              </a:ext>
            </a:extLst>
          </p:cNvPr>
          <p:cNvSpPr txBox="1"/>
          <p:nvPr/>
        </p:nvSpPr>
        <p:spPr>
          <a:xfrm>
            <a:off x="1267660" y="2691618"/>
            <a:ext cx="2353782" cy="1077218"/>
          </a:xfrm>
          <a:prstGeom prst="rect">
            <a:avLst/>
          </a:prstGeom>
          <a:noFill/>
        </p:spPr>
        <p:txBody>
          <a:bodyPr wrap="square" rtlCol="0">
            <a:spAutoFit/>
          </a:bodyPr>
          <a:lstStyle/>
          <a:p>
            <a:r>
              <a:rPr lang="en-US" sz="1600" b="1" dirty="0"/>
              <a:t>Disinfection Byproducts</a:t>
            </a:r>
          </a:p>
          <a:p>
            <a:pPr marL="285750" indent="-285750">
              <a:buFont typeface="Wingdings" panose="05000000000000000000" pitchFamily="2" charset="2"/>
              <a:buChar char="§"/>
            </a:pPr>
            <a:r>
              <a:rPr lang="en-US" sz="1600" dirty="0"/>
              <a:t>Total Trihalomethanes</a:t>
            </a:r>
          </a:p>
          <a:p>
            <a:pPr marL="285750" indent="-285750">
              <a:buFont typeface="Wingdings" panose="05000000000000000000" pitchFamily="2" charset="2"/>
              <a:buChar char="§"/>
            </a:pPr>
            <a:r>
              <a:rPr lang="en-US" sz="1600" dirty="0" err="1"/>
              <a:t>Haloacetic</a:t>
            </a:r>
            <a:r>
              <a:rPr lang="en-US" sz="1600" dirty="0"/>
              <a:t> acids</a:t>
            </a:r>
          </a:p>
          <a:p>
            <a:pPr marL="285750" indent="-285750">
              <a:buFont typeface="Wingdings" panose="05000000000000000000" pitchFamily="2" charset="2"/>
              <a:buChar char="§"/>
            </a:pPr>
            <a:r>
              <a:rPr lang="en-US" sz="1600" dirty="0"/>
              <a:t>Bromate</a:t>
            </a:r>
          </a:p>
        </p:txBody>
      </p:sp>
      <p:sp>
        <p:nvSpPr>
          <p:cNvPr id="12" name="Rectangle: Rounded Corners 11">
            <a:extLst>
              <a:ext uri="{FF2B5EF4-FFF2-40B4-BE49-F238E27FC236}">
                <a16:creationId xmlns:a16="http://schemas.microsoft.com/office/drawing/2014/main" id="{AA0F134B-9ABC-BAA6-6357-AC6A96020539}"/>
              </a:ext>
            </a:extLst>
          </p:cNvPr>
          <p:cNvSpPr/>
          <p:nvPr/>
        </p:nvSpPr>
        <p:spPr>
          <a:xfrm>
            <a:off x="8232088" y="2460597"/>
            <a:ext cx="3229253" cy="1560119"/>
          </a:xfrm>
          <a:prstGeom prst="roundRect">
            <a:avLst/>
          </a:prstGeom>
          <a:solidFill>
            <a:schemeClr val="bg2"/>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F666FF24-395F-2747-AA76-36A7508F48DE}"/>
              </a:ext>
            </a:extLst>
          </p:cNvPr>
          <p:cNvSpPr/>
          <p:nvPr/>
        </p:nvSpPr>
        <p:spPr>
          <a:xfrm>
            <a:off x="4474905" y="4161627"/>
            <a:ext cx="3229253" cy="1560119"/>
          </a:xfrm>
          <a:prstGeom prst="roundRect">
            <a:avLst/>
          </a:prstGeom>
          <a:solidFill>
            <a:schemeClr val="bg2"/>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3130C763-0FB5-735E-5C4C-81D846AB8321}"/>
              </a:ext>
            </a:extLst>
          </p:cNvPr>
          <p:cNvSpPr txBox="1"/>
          <p:nvPr/>
        </p:nvSpPr>
        <p:spPr>
          <a:xfrm>
            <a:off x="5239164" y="2601508"/>
            <a:ext cx="2353782" cy="1323439"/>
          </a:xfrm>
          <a:prstGeom prst="rect">
            <a:avLst/>
          </a:prstGeom>
          <a:noFill/>
        </p:spPr>
        <p:txBody>
          <a:bodyPr wrap="square" rtlCol="0">
            <a:spAutoFit/>
          </a:bodyPr>
          <a:lstStyle/>
          <a:p>
            <a:r>
              <a:rPr lang="en-US" sz="1600" b="1" dirty="0"/>
              <a:t>Inorganic Chemicals</a:t>
            </a:r>
          </a:p>
          <a:p>
            <a:pPr marL="285750" indent="-285750">
              <a:buFont typeface="Wingdings" panose="05000000000000000000" pitchFamily="2" charset="2"/>
              <a:buChar char="§"/>
            </a:pPr>
            <a:r>
              <a:rPr lang="en-US" sz="1600" dirty="0"/>
              <a:t>Arsenic</a:t>
            </a:r>
          </a:p>
          <a:p>
            <a:pPr marL="285750" indent="-285750">
              <a:buFont typeface="Wingdings" panose="05000000000000000000" pitchFamily="2" charset="2"/>
              <a:buChar char="§"/>
            </a:pPr>
            <a:r>
              <a:rPr lang="en-US" sz="1600" dirty="0"/>
              <a:t>Cadmium</a:t>
            </a:r>
          </a:p>
          <a:p>
            <a:pPr marL="285750" indent="-285750">
              <a:buFont typeface="Wingdings" panose="05000000000000000000" pitchFamily="2" charset="2"/>
              <a:buChar char="§"/>
            </a:pPr>
            <a:r>
              <a:rPr lang="en-US" sz="1600" dirty="0"/>
              <a:t>Chromium</a:t>
            </a:r>
          </a:p>
          <a:p>
            <a:pPr marL="285750" indent="-285750">
              <a:buFont typeface="Wingdings" panose="05000000000000000000" pitchFamily="2" charset="2"/>
              <a:buChar char="§"/>
            </a:pPr>
            <a:r>
              <a:rPr lang="en-US" sz="1600" dirty="0"/>
              <a:t>Nitrates</a:t>
            </a:r>
          </a:p>
        </p:txBody>
      </p:sp>
      <p:sp>
        <p:nvSpPr>
          <p:cNvPr id="19" name="TextBox 18">
            <a:extLst>
              <a:ext uri="{FF2B5EF4-FFF2-40B4-BE49-F238E27FC236}">
                <a16:creationId xmlns:a16="http://schemas.microsoft.com/office/drawing/2014/main" id="{4C66A124-5B0B-0468-1A8B-333804A374D8}"/>
              </a:ext>
            </a:extLst>
          </p:cNvPr>
          <p:cNvSpPr txBox="1"/>
          <p:nvPr/>
        </p:nvSpPr>
        <p:spPr>
          <a:xfrm>
            <a:off x="8900643" y="2592763"/>
            <a:ext cx="2353782" cy="1323439"/>
          </a:xfrm>
          <a:prstGeom prst="rect">
            <a:avLst/>
          </a:prstGeom>
          <a:noFill/>
        </p:spPr>
        <p:txBody>
          <a:bodyPr wrap="square" rtlCol="0">
            <a:spAutoFit/>
          </a:bodyPr>
          <a:lstStyle/>
          <a:p>
            <a:r>
              <a:rPr lang="en-US" sz="1600" b="1" dirty="0"/>
              <a:t>Organic Chemicals </a:t>
            </a:r>
          </a:p>
          <a:p>
            <a:pPr marL="285750" indent="-285750">
              <a:buFont typeface="Wingdings" panose="05000000000000000000" pitchFamily="2" charset="2"/>
              <a:buChar char="§"/>
            </a:pPr>
            <a:r>
              <a:rPr lang="en-US" sz="1600" dirty="0"/>
              <a:t>Pesticides (e.g., atrazine)</a:t>
            </a:r>
          </a:p>
          <a:p>
            <a:pPr marL="285750" indent="-285750">
              <a:buFont typeface="Wingdings" panose="05000000000000000000" pitchFamily="2" charset="2"/>
              <a:buChar char="§"/>
            </a:pPr>
            <a:r>
              <a:rPr lang="en-US" sz="1600" dirty="0"/>
              <a:t>PCBS</a:t>
            </a:r>
          </a:p>
          <a:p>
            <a:pPr marL="285750" indent="-285750">
              <a:buFont typeface="Wingdings" panose="05000000000000000000" pitchFamily="2" charset="2"/>
              <a:buChar char="§"/>
            </a:pPr>
            <a:r>
              <a:rPr lang="en-US" sz="1600" dirty="0"/>
              <a:t>Dioxins</a:t>
            </a:r>
          </a:p>
        </p:txBody>
      </p:sp>
      <p:sp>
        <p:nvSpPr>
          <p:cNvPr id="20" name="TextBox 19">
            <a:extLst>
              <a:ext uri="{FF2B5EF4-FFF2-40B4-BE49-F238E27FC236}">
                <a16:creationId xmlns:a16="http://schemas.microsoft.com/office/drawing/2014/main" id="{3424494F-26E9-FB9D-A195-636AC20295A6}"/>
              </a:ext>
            </a:extLst>
          </p:cNvPr>
          <p:cNvSpPr txBox="1"/>
          <p:nvPr/>
        </p:nvSpPr>
        <p:spPr>
          <a:xfrm>
            <a:off x="5159265" y="4279966"/>
            <a:ext cx="2353782" cy="1077218"/>
          </a:xfrm>
          <a:prstGeom prst="rect">
            <a:avLst/>
          </a:prstGeom>
          <a:noFill/>
        </p:spPr>
        <p:txBody>
          <a:bodyPr wrap="square" rtlCol="0">
            <a:spAutoFit/>
          </a:bodyPr>
          <a:lstStyle/>
          <a:p>
            <a:r>
              <a:rPr lang="en-US" sz="1600" b="1" dirty="0"/>
              <a:t>Radioactive particles</a:t>
            </a:r>
          </a:p>
          <a:p>
            <a:pPr marL="285750" indent="-285750">
              <a:buFont typeface="Wingdings" panose="05000000000000000000" pitchFamily="2" charset="2"/>
              <a:buChar char="§"/>
            </a:pPr>
            <a:r>
              <a:rPr lang="en-US" sz="1600" dirty="0"/>
              <a:t>Radium</a:t>
            </a:r>
          </a:p>
          <a:p>
            <a:pPr marL="285750" indent="-285750">
              <a:buFont typeface="Wingdings" panose="05000000000000000000" pitchFamily="2" charset="2"/>
              <a:buChar char="§"/>
            </a:pPr>
            <a:r>
              <a:rPr lang="en-US" sz="1600" dirty="0"/>
              <a:t>Uranium</a:t>
            </a:r>
          </a:p>
          <a:p>
            <a:pPr marL="285750" indent="-285750">
              <a:buFont typeface="Wingdings" panose="05000000000000000000" pitchFamily="2" charset="2"/>
              <a:buChar char="§"/>
            </a:pPr>
            <a:r>
              <a:rPr lang="en-US" sz="1600" dirty="0"/>
              <a:t>Alpha particles</a:t>
            </a:r>
          </a:p>
        </p:txBody>
      </p:sp>
      <p:sp>
        <p:nvSpPr>
          <p:cNvPr id="22" name="TextBox 21">
            <a:extLst>
              <a:ext uri="{FF2B5EF4-FFF2-40B4-BE49-F238E27FC236}">
                <a16:creationId xmlns:a16="http://schemas.microsoft.com/office/drawing/2014/main" id="{9894B9E7-C56F-41A1-0900-EBA7CCBE1546}"/>
              </a:ext>
            </a:extLst>
          </p:cNvPr>
          <p:cNvSpPr txBox="1"/>
          <p:nvPr/>
        </p:nvSpPr>
        <p:spPr>
          <a:xfrm>
            <a:off x="643730" y="4388969"/>
            <a:ext cx="3523187" cy="1218026"/>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MCLs are more common for contaminants that may be found in source-water. </a:t>
            </a:r>
          </a:p>
        </p:txBody>
      </p:sp>
    </p:spTree>
    <p:custDataLst>
      <p:tags r:id="rId1"/>
    </p:custDataLst>
    <p:extLst>
      <p:ext uri="{BB962C8B-B14F-4D97-AF65-F5344CB8AC3E}">
        <p14:creationId xmlns:p14="http://schemas.microsoft.com/office/powerpoint/2010/main" val="1759727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10"/>
            <a:ext cx="7225748" cy="584300"/>
          </a:xfrm>
          <a:prstGeom prst="rect">
            <a:avLst/>
          </a:prstGeom>
        </p:spPr>
        <p:txBody>
          <a:bodyPr vert="horz" lIns="91440" tIns="45720" rIns="91440" bIns="45720" rtlCol="0" anchor="b">
            <a:normAutofit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rgbClr val="0070C0"/>
                </a:solidFill>
                <a:latin typeface="+mj-lt"/>
              </a:rPr>
              <a:t>Treatment</a:t>
            </a:r>
            <a:r>
              <a:rPr lang="fr-FR" sz="4000" dirty="0">
                <a:solidFill>
                  <a:srgbClr val="0070C0"/>
                </a:solidFill>
                <a:latin typeface="+mj-lt"/>
              </a:rPr>
              <a:t> Techniques</a:t>
            </a:r>
          </a:p>
        </p:txBody>
      </p:sp>
      <p:sp>
        <p:nvSpPr>
          <p:cNvPr id="4" name="TextBox 3">
            <a:extLst>
              <a:ext uri="{FF2B5EF4-FFF2-40B4-BE49-F238E27FC236}">
                <a16:creationId xmlns:a16="http://schemas.microsoft.com/office/drawing/2014/main" id="{21BC9C1A-2C0A-C647-439F-D071114C11D6}"/>
              </a:ext>
            </a:extLst>
          </p:cNvPr>
          <p:cNvSpPr txBox="1"/>
          <p:nvPr/>
        </p:nvSpPr>
        <p:spPr>
          <a:xfrm>
            <a:off x="493743" y="1457880"/>
            <a:ext cx="7225749" cy="5952912"/>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The two major treatment technique regulations:</a:t>
            </a:r>
          </a:p>
          <a:p>
            <a:pPr marL="742950" lvl="1" indent="-285750">
              <a:lnSpc>
                <a:spcPct val="125000"/>
              </a:lnSpc>
              <a:buFont typeface="Wingdings" panose="05000000000000000000" pitchFamily="2" charset="2"/>
              <a:buChar char="§"/>
            </a:pPr>
            <a:r>
              <a:rPr lang="en-US" dirty="0">
                <a:cs typeface="Calibri Light" panose="020F0302020204030204" pitchFamily="34" charset="0"/>
              </a:rPr>
              <a:t>Lead and copper rule</a:t>
            </a:r>
          </a:p>
          <a:p>
            <a:pPr marL="1200150" lvl="2" indent="-285750">
              <a:lnSpc>
                <a:spcPct val="125000"/>
              </a:lnSpc>
              <a:buFont typeface="Wingdings" panose="05000000000000000000" pitchFamily="2" charset="2"/>
              <a:buChar char="§"/>
            </a:pPr>
            <a:r>
              <a:rPr lang="en-US" dirty="0">
                <a:cs typeface="Calibri Light" panose="020F0302020204030204" pitchFamily="34" charset="0"/>
              </a:rPr>
              <a:t>Action level of 0.015 mg/l for the 90</a:t>
            </a:r>
            <a:r>
              <a:rPr lang="en-US" baseline="30000" dirty="0">
                <a:cs typeface="Calibri Light" panose="020F0302020204030204" pitchFamily="34" charset="0"/>
              </a:rPr>
              <a:t>th</a:t>
            </a:r>
            <a:r>
              <a:rPr lang="en-US" dirty="0">
                <a:cs typeface="Calibri Light" panose="020F0302020204030204" pitchFamily="34" charset="0"/>
              </a:rPr>
              <a:t> percentile sample concentration of lead.</a:t>
            </a:r>
          </a:p>
          <a:p>
            <a:pPr marL="1200150" lvl="2" indent="-285750">
              <a:lnSpc>
                <a:spcPct val="125000"/>
              </a:lnSpc>
              <a:buFont typeface="Wingdings" panose="05000000000000000000" pitchFamily="2" charset="2"/>
              <a:buChar char="§"/>
            </a:pPr>
            <a:r>
              <a:rPr lang="en-US" dirty="0">
                <a:cs typeface="Calibri Light" panose="020F0302020204030204" pitchFamily="34" charset="0"/>
              </a:rPr>
              <a:t>Action level of 1.3 mg/l for the 90</a:t>
            </a:r>
            <a:r>
              <a:rPr lang="en-US" baseline="30000" dirty="0">
                <a:cs typeface="Calibri Light" panose="020F0302020204030204" pitchFamily="34" charset="0"/>
              </a:rPr>
              <a:t>th</a:t>
            </a:r>
            <a:r>
              <a:rPr lang="en-US" dirty="0">
                <a:cs typeface="Calibri Light" panose="020F0302020204030204" pitchFamily="34" charset="0"/>
              </a:rPr>
              <a:t> percentile sample concentration of copper. </a:t>
            </a:r>
          </a:p>
          <a:p>
            <a:pPr marL="742950" lvl="1" indent="-285750">
              <a:lnSpc>
                <a:spcPct val="125000"/>
              </a:lnSpc>
              <a:buFont typeface="Wingdings" panose="05000000000000000000" pitchFamily="2" charset="2"/>
              <a:buChar char="§"/>
            </a:pPr>
            <a:r>
              <a:rPr lang="en-US" dirty="0">
                <a:cs typeface="Calibri Light" panose="020F0302020204030204" pitchFamily="34" charset="0"/>
              </a:rPr>
              <a:t>Total Coliform Rule</a:t>
            </a:r>
          </a:p>
          <a:p>
            <a:pPr marL="1200150" lvl="2" indent="-285750">
              <a:lnSpc>
                <a:spcPct val="125000"/>
              </a:lnSpc>
              <a:buFont typeface="Wingdings" panose="05000000000000000000" pitchFamily="2" charset="2"/>
              <a:buChar char="§"/>
            </a:pPr>
            <a:r>
              <a:rPr lang="en-US" dirty="0">
                <a:cs typeface="Calibri Light" panose="020F0302020204030204" pitchFamily="34" charset="0"/>
              </a:rPr>
              <a:t>No more than 5% of total coliform samples. </a:t>
            </a:r>
          </a:p>
          <a:p>
            <a:pPr marL="1200150" lvl="2" indent="-285750">
              <a:lnSpc>
                <a:spcPct val="125000"/>
              </a:lnSpc>
              <a:buFont typeface="Wingdings" panose="05000000000000000000" pitchFamily="2" charset="2"/>
              <a:buChar char="§"/>
            </a:pPr>
            <a:r>
              <a:rPr lang="en-US" dirty="0">
                <a:cs typeface="Calibri Light" panose="020F0302020204030204" pitchFamily="34" charset="0"/>
              </a:rPr>
              <a:t>Any detection of E. Coli in addition to a routine total coliform sample. </a:t>
            </a:r>
          </a:p>
          <a:p>
            <a:pPr lvl="2">
              <a:lnSpc>
                <a:spcPct val="125000"/>
              </a:lnSpc>
            </a:pPr>
            <a:endParaRPr lang="en-US" dirty="0">
              <a:cs typeface="Calibri Light" panose="020F0302020204030204" pitchFamily="34" charset="0"/>
            </a:endParaRPr>
          </a:p>
          <a:p>
            <a:pPr>
              <a:lnSpc>
                <a:spcPct val="125000"/>
              </a:lnSpc>
            </a:pPr>
            <a:r>
              <a:rPr lang="en-US" dirty="0">
                <a:cs typeface="Calibri Light" panose="020F0302020204030204" pitchFamily="34" charset="0"/>
              </a:rPr>
              <a:t>If a violation of these rules takes place, the water system needs to take corrective action to address the potential deficiency and return to compliance. </a:t>
            </a:r>
          </a:p>
          <a:p>
            <a:pPr marL="1200150" lvl="2" indent="-285750">
              <a:lnSpc>
                <a:spcPct val="125000"/>
              </a:lnSpc>
              <a:buFont typeface="Wingdings" panose="05000000000000000000" pitchFamily="2" charset="2"/>
              <a:buChar char="§"/>
            </a:pPr>
            <a:endParaRPr lang="en-US" dirty="0">
              <a:cs typeface="Calibri Light" panose="020F0302020204030204" pitchFamily="34" charset="0"/>
            </a:endParaRPr>
          </a:p>
          <a:p>
            <a:pPr marL="1200150" lvl="2" indent="-285750">
              <a:lnSpc>
                <a:spcPct val="125000"/>
              </a:lnSpc>
              <a:buFont typeface="Wingdings" panose="05000000000000000000" pitchFamily="2" charset="2"/>
              <a:buChar char="§"/>
            </a:pPr>
            <a:endParaRPr lang="en-US" dirty="0">
              <a:cs typeface="Calibri Light" panose="020F0302020204030204" pitchFamily="34" charset="0"/>
            </a:endParaRPr>
          </a:p>
          <a:p>
            <a:pPr marL="742950" lvl="1" indent="-285750">
              <a:lnSpc>
                <a:spcPct val="125000"/>
              </a:lnSpc>
              <a:buFont typeface="Wingdings" panose="05000000000000000000" pitchFamily="2" charset="2"/>
              <a:buChar char="§"/>
            </a:pPr>
            <a:endParaRPr lang="en-US" dirty="0">
              <a:cs typeface="Calibri Light" panose="020F0302020204030204" pitchFamily="34" charset="0"/>
            </a:endParaRPr>
          </a:p>
        </p:txBody>
      </p:sp>
      <p:pic>
        <p:nvPicPr>
          <p:cNvPr id="1026" name="Picture 2" descr="How Does Pipe Corrosion Impact Water Quality? | Paragon Water Systems">
            <a:extLst>
              <a:ext uri="{FF2B5EF4-FFF2-40B4-BE49-F238E27FC236}">
                <a16:creationId xmlns:a16="http://schemas.microsoft.com/office/drawing/2014/main" id="{C60A70A2-9A9F-491A-924E-EA104BCAE7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9286" y="2124766"/>
            <a:ext cx="4412055" cy="26084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5B164C-24AD-474F-AFB4-23C6FC4E909E}"/>
              </a:ext>
            </a:extLst>
          </p:cNvPr>
          <p:cNvSpPr txBox="1"/>
          <p:nvPr/>
        </p:nvSpPr>
        <p:spPr>
          <a:xfrm>
            <a:off x="7599286" y="4738874"/>
            <a:ext cx="4761936" cy="685059"/>
          </a:xfrm>
          <a:prstGeom prst="rect">
            <a:avLst/>
          </a:prstGeom>
          <a:noFill/>
          <a:effectLst/>
        </p:spPr>
        <p:txBody>
          <a:bodyPr wrap="square" rtlCol="0">
            <a:spAutoFit/>
          </a:bodyPr>
          <a:lstStyle/>
          <a:p>
            <a:pPr>
              <a:lnSpc>
                <a:spcPct val="125000"/>
              </a:lnSpc>
            </a:pPr>
            <a:r>
              <a:rPr lang="en-US" sz="1600" b="1" dirty="0">
                <a:solidFill>
                  <a:srgbClr val="0070C0"/>
                </a:solidFill>
                <a:cs typeface="Calibri Light" panose="020F0302020204030204" pitchFamily="34" charset="0"/>
              </a:rPr>
              <a:t>Figure: </a:t>
            </a:r>
            <a:r>
              <a:rPr lang="en-US" sz="1600" dirty="0">
                <a:cs typeface="Calibri Light" panose="020F0302020204030204" pitchFamily="34" charset="0"/>
              </a:rPr>
              <a:t>Most lead in drinking water comes from pipe and fixture corrosion (</a:t>
            </a:r>
            <a:r>
              <a:rPr lang="en-US" sz="1600" dirty="0">
                <a:cs typeface="Calibri Light" panose="020F0302020204030204" pitchFamily="34" charset="0"/>
                <a:hlinkClick r:id="rId5"/>
              </a:rPr>
              <a:t>image source</a:t>
            </a:r>
            <a:r>
              <a:rPr lang="en-US" sz="1600" dirty="0">
                <a:cs typeface="Calibri Light" panose="020F0302020204030204" pitchFamily="34" charset="0"/>
              </a:rPr>
              <a:t>). </a:t>
            </a:r>
          </a:p>
        </p:txBody>
      </p:sp>
    </p:spTree>
    <p:custDataLst>
      <p:tags r:id="rId1"/>
    </p:custDataLst>
    <p:extLst>
      <p:ext uri="{BB962C8B-B14F-4D97-AF65-F5344CB8AC3E}">
        <p14:creationId xmlns:p14="http://schemas.microsoft.com/office/powerpoint/2010/main" val="2985857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BC9C1A-2C0A-C647-439F-D071114C11D6}"/>
              </a:ext>
            </a:extLst>
          </p:cNvPr>
          <p:cNvSpPr txBox="1"/>
          <p:nvPr/>
        </p:nvSpPr>
        <p:spPr>
          <a:xfrm>
            <a:off x="604490" y="2295978"/>
            <a:ext cx="3976653" cy="3526350"/>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Part of the rationale for the treatment technique approach is that the contaminant may come from the distribution network or deficient water system practices. In some cases, treatment technique changes are the only way to manage the concern. </a:t>
            </a:r>
          </a:p>
          <a:p>
            <a:pPr>
              <a:lnSpc>
                <a:spcPct val="125000"/>
              </a:lnSpc>
            </a:pPr>
            <a:endParaRPr lang="en-US" sz="2000" dirty="0">
              <a:cs typeface="Calibri Light" panose="020F0302020204030204" pitchFamily="34" charset="0"/>
            </a:endParaRPr>
          </a:p>
        </p:txBody>
      </p:sp>
      <p:pic>
        <p:nvPicPr>
          <p:cNvPr id="7" name="Picture 6">
            <a:extLst>
              <a:ext uri="{FF2B5EF4-FFF2-40B4-BE49-F238E27FC236}">
                <a16:creationId xmlns:a16="http://schemas.microsoft.com/office/drawing/2014/main" id="{8DEADCB6-572F-D82A-408C-5600B0FA6CA9}"/>
              </a:ext>
            </a:extLst>
          </p:cNvPr>
          <p:cNvPicPr>
            <a:picLocks noChangeAspect="1"/>
          </p:cNvPicPr>
          <p:nvPr/>
        </p:nvPicPr>
        <p:blipFill>
          <a:blip r:embed="rId4"/>
          <a:stretch>
            <a:fillRect/>
          </a:stretch>
        </p:blipFill>
        <p:spPr>
          <a:xfrm>
            <a:off x="4793942" y="1409301"/>
            <a:ext cx="7079109" cy="4923290"/>
          </a:xfrm>
          <a:prstGeom prst="rect">
            <a:avLst/>
          </a:prstGeom>
        </p:spPr>
      </p:pic>
      <p:sp>
        <p:nvSpPr>
          <p:cNvPr id="8" name="TextBox 7">
            <a:extLst>
              <a:ext uri="{FF2B5EF4-FFF2-40B4-BE49-F238E27FC236}">
                <a16:creationId xmlns:a16="http://schemas.microsoft.com/office/drawing/2014/main" id="{CAB48362-0C2A-DC12-B421-7FBF868D9C6B}"/>
              </a:ext>
            </a:extLst>
          </p:cNvPr>
          <p:cNvSpPr txBox="1"/>
          <p:nvPr/>
        </p:nvSpPr>
        <p:spPr>
          <a:xfrm>
            <a:off x="5972591" y="960717"/>
            <a:ext cx="5701545" cy="448584"/>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E. Coli detection Before and After Heavy Rains</a:t>
            </a:r>
          </a:p>
        </p:txBody>
      </p:sp>
      <p:sp>
        <p:nvSpPr>
          <p:cNvPr id="9" name="Title 2">
            <a:extLst>
              <a:ext uri="{FF2B5EF4-FFF2-40B4-BE49-F238E27FC236}">
                <a16:creationId xmlns:a16="http://schemas.microsoft.com/office/drawing/2014/main" id="{29684A54-067D-A264-F866-C7139FB79A8D}"/>
              </a:ext>
            </a:extLst>
          </p:cNvPr>
          <p:cNvSpPr txBox="1">
            <a:spLocks/>
          </p:cNvSpPr>
          <p:nvPr/>
        </p:nvSpPr>
        <p:spPr>
          <a:xfrm>
            <a:off x="-281628" y="1035478"/>
            <a:ext cx="5529506" cy="584300"/>
          </a:xfrm>
          <a:prstGeom prst="rect">
            <a:avLst/>
          </a:prstGeom>
        </p:spPr>
        <p:txBody>
          <a:bodyPr vert="horz" lIns="91440" tIns="45720" rIns="91440" bIns="45720" rtlCol="0" anchor="b">
            <a:normAutofit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rgbClr val="0070C0"/>
                </a:solidFill>
                <a:latin typeface="+mj-lt"/>
              </a:rPr>
              <a:t>Why</a:t>
            </a:r>
            <a:r>
              <a:rPr lang="fr-FR" sz="4000" dirty="0">
                <a:solidFill>
                  <a:srgbClr val="0070C0"/>
                </a:solidFill>
                <a:latin typeface="+mj-lt"/>
              </a:rPr>
              <a:t> not an MCL?</a:t>
            </a:r>
          </a:p>
        </p:txBody>
      </p:sp>
    </p:spTree>
    <p:custDataLst>
      <p:tags r:id="rId1"/>
    </p:custDataLst>
    <p:extLst>
      <p:ext uri="{BB962C8B-B14F-4D97-AF65-F5344CB8AC3E}">
        <p14:creationId xmlns:p14="http://schemas.microsoft.com/office/powerpoint/2010/main" val="642634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0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2) Notification </a:t>
            </a:r>
            <a:r>
              <a:rPr lang="fr-FR" sz="4000" dirty="0" err="1">
                <a:solidFill>
                  <a:srgbClr val="0070C0"/>
                </a:solidFill>
                <a:latin typeface="+mj-lt"/>
              </a:rPr>
              <a:t>Requirements</a:t>
            </a:r>
            <a:endParaRPr lang="fr-FR" sz="4000" dirty="0">
              <a:solidFill>
                <a:srgbClr val="0070C0"/>
              </a:solidFill>
              <a:latin typeface="+mj-lt"/>
            </a:endParaRPr>
          </a:p>
        </p:txBody>
      </p:sp>
      <p:sp>
        <p:nvSpPr>
          <p:cNvPr id="4" name="TextBox 3">
            <a:extLst>
              <a:ext uri="{FF2B5EF4-FFF2-40B4-BE49-F238E27FC236}">
                <a16:creationId xmlns:a16="http://schemas.microsoft.com/office/drawing/2014/main" id="{21BC9C1A-2C0A-C647-439F-D071114C11D6}"/>
              </a:ext>
            </a:extLst>
          </p:cNvPr>
          <p:cNvSpPr txBox="1"/>
          <p:nvPr/>
        </p:nvSpPr>
        <p:spPr>
          <a:xfrm>
            <a:off x="435543" y="2112209"/>
            <a:ext cx="5760393" cy="391107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The 1996 amendments to SDWA, promulgated after a notable cryptosporidium outbreak, created new information requirements.  </a:t>
            </a:r>
          </a:p>
          <a:p>
            <a:pPr marL="914400" lvl="1" indent="-457200">
              <a:lnSpc>
                <a:spcPct val="125000"/>
              </a:lnSpc>
              <a:buFont typeface="Wingdings" panose="05000000000000000000" pitchFamily="2" charset="2"/>
              <a:buChar char="§"/>
            </a:pPr>
            <a:r>
              <a:rPr lang="en-US" sz="2000" b="1" dirty="0">
                <a:cs typeface="Calibri Light" panose="020F0302020204030204" pitchFamily="34" charset="0"/>
              </a:rPr>
              <a:t>Consumer confidence reports </a:t>
            </a:r>
            <a:r>
              <a:rPr lang="en-US" sz="2000" dirty="0">
                <a:cs typeface="Calibri Light" panose="020F0302020204030204" pitchFamily="34" charset="0"/>
              </a:rPr>
              <a:t>show key information:</a:t>
            </a:r>
          </a:p>
          <a:p>
            <a:pPr marL="1371600" lvl="2" indent="-457200">
              <a:lnSpc>
                <a:spcPct val="125000"/>
              </a:lnSpc>
              <a:buFont typeface="Wingdings" panose="05000000000000000000" pitchFamily="2" charset="2"/>
              <a:buChar char="§"/>
            </a:pPr>
            <a:r>
              <a:rPr lang="en-US" sz="2000" dirty="0">
                <a:cs typeface="Calibri Light" panose="020F0302020204030204" pitchFamily="34" charset="0"/>
              </a:rPr>
              <a:t>Where drinking water comes from</a:t>
            </a:r>
          </a:p>
          <a:p>
            <a:pPr marL="1371600" lvl="2" indent="-457200">
              <a:lnSpc>
                <a:spcPct val="125000"/>
              </a:lnSpc>
              <a:buFont typeface="Wingdings" panose="05000000000000000000" pitchFamily="2" charset="2"/>
              <a:buChar char="§"/>
            </a:pPr>
            <a:r>
              <a:rPr lang="en-US" sz="2000" dirty="0">
                <a:cs typeface="Calibri Light" panose="020F0302020204030204" pitchFamily="34" charset="0"/>
              </a:rPr>
              <a:t>Any detected contaminants</a:t>
            </a:r>
          </a:p>
          <a:p>
            <a:pPr marL="1371600" lvl="2" indent="-457200">
              <a:lnSpc>
                <a:spcPct val="125000"/>
              </a:lnSpc>
              <a:buFont typeface="Wingdings" panose="05000000000000000000" pitchFamily="2" charset="2"/>
              <a:buChar char="§"/>
            </a:pPr>
            <a:r>
              <a:rPr lang="en-US" sz="2000" dirty="0">
                <a:cs typeface="Calibri Light" panose="020F0302020204030204" pitchFamily="34" charset="0"/>
              </a:rPr>
              <a:t>Comparison to national detection rates. </a:t>
            </a:r>
          </a:p>
          <a:p>
            <a:pPr marL="914400" lvl="1" indent="-457200">
              <a:lnSpc>
                <a:spcPct val="125000"/>
              </a:lnSpc>
              <a:buFont typeface="Wingdings" panose="05000000000000000000" pitchFamily="2" charset="2"/>
              <a:buChar char="§"/>
            </a:pPr>
            <a:r>
              <a:rPr lang="en-US" sz="2000" dirty="0">
                <a:cs typeface="Calibri Light" panose="020F0302020204030204" pitchFamily="34" charset="0"/>
              </a:rPr>
              <a:t>Timely </a:t>
            </a:r>
            <a:r>
              <a:rPr lang="en-US" sz="2000" b="1" dirty="0">
                <a:cs typeface="Calibri Light" panose="020F0302020204030204" pitchFamily="34" charset="0"/>
              </a:rPr>
              <a:t>public notification </a:t>
            </a:r>
            <a:r>
              <a:rPr lang="en-US" sz="2000" dirty="0">
                <a:cs typeface="Calibri Light" panose="020F0302020204030204" pitchFamily="34" charset="0"/>
              </a:rPr>
              <a:t>of any violations or deficiencies.</a:t>
            </a:r>
          </a:p>
        </p:txBody>
      </p:sp>
      <p:pic>
        <p:nvPicPr>
          <p:cNvPr id="3" name="Picture 2">
            <a:extLst>
              <a:ext uri="{FF2B5EF4-FFF2-40B4-BE49-F238E27FC236}">
                <a16:creationId xmlns:a16="http://schemas.microsoft.com/office/drawing/2014/main" id="{D5D0B55E-6D66-9123-F8FF-F6FA73E68F82}"/>
              </a:ext>
            </a:extLst>
          </p:cNvPr>
          <p:cNvPicPr>
            <a:picLocks noChangeAspect="1"/>
          </p:cNvPicPr>
          <p:nvPr/>
        </p:nvPicPr>
        <p:blipFill>
          <a:blip r:embed="rId4"/>
          <a:stretch>
            <a:fillRect/>
          </a:stretch>
        </p:blipFill>
        <p:spPr>
          <a:xfrm>
            <a:off x="6195936" y="2063724"/>
            <a:ext cx="5760393" cy="4008040"/>
          </a:xfrm>
          <a:prstGeom prst="rect">
            <a:avLst/>
          </a:prstGeom>
        </p:spPr>
      </p:pic>
      <p:sp>
        <p:nvSpPr>
          <p:cNvPr id="5" name="TextBox 4">
            <a:extLst>
              <a:ext uri="{FF2B5EF4-FFF2-40B4-BE49-F238E27FC236}">
                <a16:creationId xmlns:a16="http://schemas.microsoft.com/office/drawing/2014/main" id="{35541423-4B17-E7ED-F7E2-A047F500A297}"/>
              </a:ext>
            </a:extLst>
          </p:cNvPr>
          <p:cNvSpPr txBox="1"/>
          <p:nvPr/>
        </p:nvSpPr>
        <p:spPr>
          <a:xfrm>
            <a:off x="7054441" y="6023280"/>
            <a:ext cx="5308865"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A snippet of DC Water’s </a:t>
            </a:r>
            <a:r>
              <a:rPr lang="en-US" sz="1600" dirty="0">
                <a:cs typeface="Calibri Light" panose="020F0302020204030204" pitchFamily="34" charset="0"/>
                <a:hlinkClick r:id="rId5"/>
              </a:rPr>
              <a:t>2021 Consumer Confidence Report</a:t>
            </a:r>
            <a:r>
              <a:rPr lang="en-US" sz="1600" dirty="0">
                <a:cs typeface="Calibri Light" panose="020F0302020204030204" pitchFamily="34" charset="0"/>
              </a:rPr>
              <a:t>. </a:t>
            </a:r>
          </a:p>
        </p:txBody>
      </p:sp>
    </p:spTree>
    <p:custDataLst>
      <p:tags r:id="rId1"/>
    </p:custDataLst>
    <p:extLst>
      <p:ext uri="{BB962C8B-B14F-4D97-AF65-F5344CB8AC3E}">
        <p14:creationId xmlns:p14="http://schemas.microsoft.com/office/powerpoint/2010/main" val="2823139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0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2) Notification </a:t>
            </a:r>
            <a:r>
              <a:rPr lang="fr-FR" sz="4000" dirty="0" err="1">
                <a:solidFill>
                  <a:srgbClr val="0070C0"/>
                </a:solidFill>
                <a:latin typeface="+mj-lt"/>
              </a:rPr>
              <a:t>Requirements</a:t>
            </a:r>
            <a:endParaRPr lang="fr-FR" sz="4000" dirty="0">
              <a:solidFill>
                <a:srgbClr val="0070C0"/>
              </a:solidFill>
              <a:latin typeface="+mj-lt"/>
            </a:endParaRPr>
          </a:p>
        </p:txBody>
      </p:sp>
      <p:sp>
        <p:nvSpPr>
          <p:cNvPr id="4" name="TextBox 3">
            <a:extLst>
              <a:ext uri="{FF2B5EF4-FFF2-40B4-BE49-F238E27FC236}">
                <a16:creationId xmlns:a16="http://schemas.microsoft.com/office/drawing/2014/main" id="{21BC9C1A-2C0A-C647-439F-D071114C11D6}"/>
              </a:ext>
            </a:extLst>
          </p:cNvPr>
          <p:cNvSpPr txBox="1"/>
          <p:nvPr/>
        </p:nvSpPr>
        <p:spPr>
          <a:xfrm>
            <a:off x="1724016" y="2084777"/>
            <a:ext cx="8743968" cy="391107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Information disclosure required under the 1996 amendments appear to have been effective in lowering water quality concerns. </a:t>
            </a:r>
          </a:p>
          <a:p>
            <a:pPr>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Using data from Massachusetts from 1990-2003, </a:t>
            </a:r>
            <a:r>
              <a:rPr lang="en-US" sz="2000" dirty="0" err="1">
                <a:cs typeface="Calibri Light" panose="020F0302020204030204" pitchFamily="34" charset="0"/>
                <a:hlinkClick r:id="rId4"/>
              </a:rPr>
              <a:t>Bennear</a:t>
            </a:r>
            <a:r>
              <a:rPr lang="en-US" sz="2000" dirty="0">
                <a:cs typeface="Calibri Light" panose="020F0302020204030204" pitchFamily="34" charset="0"/>
                <a:hlinkClick r:id="rId4"/>
              </a:rPr>
              <a:t> and Olmstead (2006)</a:t>
            </a:r>
            <a:r>
              <a:rPr lang="en-US" sz="2000" dirty="0">
                <a:cs typeface="Calibri Light" panose="020F0302020204030204" pitchFamily="34" charset="0"/>
              </a:rPr>
              <a:t> show that annual consumer confidence reports: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Reduced total violations by 30-44% overall.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Reduced the most-serious violations by 40-57%. </a:t>
            </a:r>
          </a:p>
          <a:p>
            <a:pPr marL="800100" lvl="1" indent="-342900">
              <a:lnSpc>
                <a:spcPct val="125000"/>
              </a:lnSpc>
              <a:buFont typeface="Wingdings" panose="05000000000000000000" pitchFamily="2" charset="2"/>
              <a:buChar char="§"/>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Suggests that information asymmetries are a valid concern regulating water systems, but also that disclosures are not enough to ensure complete water safety. </a:t>
            </a:r>
          </a:p>
        </p:txBody>
      </p:sp>
    </p:spTree>
    <p:custDataLst>
      <p:tags r:id="rId1"/>
    </p:custDataLst>
    <p:extLst>
      <p:ext uri="{BB962C8B-B14F-4D97-AF65-F5344CB8AC3E}">
        <p14:creationId xmlns:p14="http://schemas.microsoft.com/office/powerpoint/2010/main" val="81981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0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3) </a:t>
            </a:r>
            <a:r>
              <a:rPr lang="fr-FR" sz="4000" dirty="0" err="1">
                <a:solidFill>
                  <a:srgbClr val="0070C0"/>
                </a:solidFill>
                <a:latin typeface="+mj-lt"/>
              </a:rPr>
              <a:t>Drinking</a:t>
            </a:r>
            <a:r>
              <a:rPr lang="fr-FR" sz="4000" dirty="0">
                <a:solidFill>
                  <a:srgbClr val="0070C0"/>
                </a:solidFill>
                <a:latin typeface="+mj-lt"/>
              </a:rPr>
              <a:t> Water State Revolving </a:t>
            </a:r>
            <a:r>
              <a:rPr lang="fr-FR" sz="4000" dirty="0" err="1">
                <a:solidFill>
                  <a:srgbClr val="0070C0"/>
                </a:solidFill>
                <a:latin typeface="+mj-lt"/>
              </a:rPr>
              <a:t>Fund</a:t>
            </a:r>
            <a:endParaRPr lang="fr-FR" sz="4000" dirty="0">
              <a:solidFill>
                <a:srgbClr val="0070C0"/>
              </a:solidFill>
              <a:latin typeface="+mj-lt"/>
            </a:endParaRPr>
          </a:p>
        </p:txBody>
      </p:sp>
      <p:sp>
        <p:nvSpPr>
          <p:cNvPr id="4" name="TextBox 3">
            <a:extLst>
              <a:ext uri="{FF2B5EF4-FFF2-40B4-BE49-F238E27FC236}">
                <a16:creationId xmlns:a16="http://schemas.microsoft.com/office/drawing/2014/main" id="{21BC9C1A-2C0A-C647-439F-D071114C11D6}"/>
              </a:ext>
            </a:extLst>
          </p:cNvPr>
          <p:cNvSpPr txBox="1"/>
          <p:nvPr/>
        </p:nvSpPr>
        <p:spPr>
          <a:xfrm>
            <a:off x="738059" y="2267207"/>
            <a:ext cx="10465559" cy="3141629"/>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Funds are allocated to drinking water systems through a grants, loans, and financing from the Drinking Water State Revolving Fund. </a:t>
            </a:r>
          </a:p>
          <a:p>
            <a:pPr>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Promotes activities such as: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Renovating drinking water treatment facilities.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Replacing lead service lines, corroded pipes, and maintaining the distribution network.</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Water supply infrastructure such as wells, pipes, etc.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State programs like water manager training, source-water protection oversight, etc. </a:t>
            </a:r>
          </a:p>
        </p:txBody>
      </p:sp>
    </p:spTree>
    <p:custDataLst>
      <p:tags r:id="rId1"/>
    </p:custDataLst>
    <p:extLst>
      <p:ext uri="{BB962C8B-B14F-4D97-AF65-F5344CB8AC3E}">
        <p14:creationId xmlns:p14="http://schemas.microsoft.com/office/powerpoint/2010/main" val="731052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0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3) </a:t>
            </a:r>
            <a:r>
              <a:rPr lang="fr-FR" sz="4000" dirty="0" err="1">
                <a:solidFill>
                  <a:srgbClr val="0070C0"/>
                </a:solidFill>
                <a:latin typeface="+mj-lt"/>
              </a:rPr>
              <a:t>Drinking</a:t>
            </a:r>
            <a:r>
              <a:rPr lang="fr-FR" sz="4000" dirty="0">
                <a:solidFill>
                  <a:srgbClr val="0070C0"/>
                </a:solidFill>
                <a:latin typeface="+mj-lt"/>
              </a:rPr>
              <a:t> Water State Revolving </a:t>
            </a:r>
            <a:r>
              <a:rPr lang="fr-FR" sz="4000" dirty="0" err="1">
                <a:solidFill>
                  <a:srgbClr val="0070C0"/>
                </a:solidFill>
                <a:latin typeface="+mj-lt"/>
              </a:rPr>
              <a:t>Fund</a:t>
            </a:r>
            <a:endParaRPr lang="fr-FR" sz="4000" dirty="0">
              <a:solidFill>
                <a:srgbClr val="0070C0"/>
              </a:solidFill>
              <a:latin typeface="+mj-lt"/>
            </a:endParaRPr>
          </a:p>
        </p:txBody>
      </p:sp>
      <p:sp>
        <p:nvSpPr>
          <p:cNvPr id="5" name="TextBox 4">
            <a:extLst>
              <a:ext uri="{FF2B5EF4-FFF2-40B4-BE49-F238E27FC236}">
                <a16:creationId xmlns:a16="http://schemas.microsoft.com/office/drawing/2014/main" id="{A570145A-1ED4-4957-B902-0E9392A1B4BC}"/>
              </a:ext>
            </a:extLst>
          </p:cNvPr>
          <p:cNvSpPr txBox="1"/>
          <p:nvPr/>
        </p:nvSpPr>
        <p:spPr>
          <a:xfrm>
            <a:off x="656208" y="2989454"/>
            <a:ext cx="5132033" cy="2144177"/>
          </a:xfrm>
          <a:prstGeom prst="rect">
            <a:avLst/>
          </a:prstGeom>
          <a:noFill/>
        </p:spPr>
        <p:txBody>
          <a:bodyPr wrap="square">
            <a:spAutoFit/>
          </a:bodyPr>
          <a:lstStyle/>
          <a:p>
            <a:pPr>
              <a:lnSpc>
                <a:spcPct val="125000"/>
              </a:lnSpc>
            </a:pPr>
            <a:r>
              <a:rPr lang="en-US" sz="1800" dirty="0">
                <a:cs typeface="Calibri Light" panose="020F0302020204030204" pitchFamily="34" charset="0"/>
              </a:rPr>
              <a:t>Roughly $2 trillion was spent from 1970 to 2014 on protecting drinking water quality activities, the same as was spent on air pollution mitigation but less than surface water pollution mitigation (</a:t>
            </a:r>
            <a:r>
              <a:rPr lang="en-US" sz="1800" dirty="0">
                <a:cs typeface="Calibri Light" panose="020F0302020204030204" pitchFamily="34" charset="0"/>
                <a:hlinkClick r:id="rId4"/>
              </a:rPr>
              <a:t>Keiser and Shapiro, 2019</a:t>
            </a:r>
            <a:r>
              <a:rPr lang="en-US" sz="1800" dirty="0">
                <a:cs typeface="Calibri Light" panose="020F0302020204030204" pitchFamily="34" charset="0"/>
              </a:rPr>
              <a:t>). </a:t>
            </a:r>
          </a:p>
          <a:p>
            <a:pPr>
              <a:lnSpc>
                <a:spcPct val="125000"/>
              </a:lnSpc>
            </a:pPr>
            <a:endParaRPr lang="en-US" sz="1800" dirty="0">
              <a:cs typeface="Calibri Light" panose="020F0302020204030204" pitchFamily="34" charset="0"/>
            </a:endParaRPr>
          </a:p>
        </p:txBody>
      </p:sp>
      <p:pic>
        <p:nvPicPr>
          <p:cNvPr id="6" name="Picture 5">
            <a:extLst>
              <a:ext uri="{FF2B5EF4-FFF2-40B4-BE49-F238E27FC236}">
                <a16:creationId xmlns:a16="http://schemas.microsoft.com/office/drawing/2014/main" id="{61A77B2A-0CA9-4D5C-9568-BC03A82CAE93}"/>
              </a:ext>
            </a:extLst>
          </p:cNvPr>
          <p:cNvPicPr>
            <a:picLocks noChangeAspect="1"/>
          </p:cNvPicPr>
          <p:nvPr/>
        </p:nvPicPr>
        <p:blipFill>
          <a:blip r:embed="rId5"/>
          <a:stretch>
            <a:fillRect/>
          </a:stretch>
        </p:blipFill>
        <p:spPr>
          <a:xfrm>
            <a:off x="6199526" y="1842217"/>
            <a:ext cx="5705475" cy="4438650"/>
          </a:xfrm>
          <a:prstGeom prst="rect">
            <a:avLst/>
          </a:prstGeom>
        </p:spPr>
      </p:pic>
    </p:spTree>
    <p:custDataLst>
      <p:tags r:id="rId1"/>
    </p:custDataLst>
    <p:extLst>
      <p:ext uri="{BB962C8B-B14F-4D97-AF65-F5344CB8AC3E}">
        <p14:creationId xmlns:p14="http://schemas.microsoft.com/office/powerpoint/2010/main" val="2548775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51371" y="2070557"/>
            <a:ext cx="6313413" cy="4070602"/>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SDWA requires certain practices on strict timelines to ensure continued regulation of emerging contaminants. Key steps:</a:t>
            </a:r>
          </a:p>
          <a:p>
            <a:pPr marL="914400" lvl="1" indent="-457200">
              <a:lnSpc>
                <a:spcPct val="125000"/>
              </a:lnSpc>
              <a:buFont typeface="+mj-lt"/>
              <a:buAutoNum type="arabicParenR"/>
            </a:pPr>
            <a:r>
              <a:rPr lang="en-US" sz="1600" dirty="0">
                <a:cs typeface="Calibri Light" panose="020F0302020204030204" pitchFamily="34" charset="0"/>
              </a:rPr>
              <a:t>The contaminant candidate list, which must be updated every five years. </a:t>
            </a:r>
          </a:p>
          <a:p>
            <a:pPr marL="1371600" lvl="2" indent="-457200">
              <a:lnSpc>
                <a:spcPct val="125000"/>
              </a:lnSpc>
              <a:buFont typeface="Wingdings" panose="05000000000000000000" pitchFamily="2" charset="2"/>
              <a:buChar char="§"/>
            </a:pPr>
            <a:r>
              <a:rPr lang="en-US" sz="1600" dirty="0">
                <a:cs typeface="Calibri Light" panose="020F0302020204030204" pitchFamily="34" charset="0"/>
                <a:hlinkClick r:id="rId4"/>
              </a:rPr>
              <a:t>List of 2022 contaminant candidates. </a:t>
            </a:r>
            <a:endParaRPr lang="en-US" sz="1600" dirty="0">
              <a:cs typeface="Calibri Light" panose="020F0302020204030204" pitchFamily="34" charset="0"/>
            </a:endParaRPr>
          </a:p>
          <a:p>
            <a:pPr marL="914400" lvl="1" indent="-457200">
              <a:lnSpc>
                <a:spcPct val="125000"/>
              </a:lnSpc>
              <a:buFont typeface="+mj-lt"/>
              <a:buAutoNum type="arabicParenR"/>
            </a:pPr>
            <a:r>
              <a:rPr lang="en-US" sz="1600" dirty="0">
                <a:cs typeface="Calibri Light" panose="020F0302020204030204" pitchFamily="34" charset="0"/>
              </a:rPr>
              <a:t>Unregulated contaminant monitoring rule (UCMR) for some contaminant candidates. </a:t>
            </a:r>
          </a:p>
          <a:p>
            <a:pPr marL="914400" lvl="1" indent="-457200">
              <a:lnSpc>
                <a:spcPct val="125000"/>
              </a:lnSpc>
              <a:buFont typeface="+mj-lt"/>
              <a:buAutoNum type="arabicParenR"/>
            </a:pPr>
            <a:r>
              <a:rPr lang="en-US" sz="1600" dirty="0">
                <a:cs typeface="Calibri Light" panose="020F0302020204030204" pitchFamily="34" charset="0"/>
              </a:rPr>
              <a:t>Regulatory determinations for UCMR contaminants and then creation of a new National Primary Drinking Water Regulation (NPDWR).</a:t>
            </a:r>
          </a:p>
          <a:p>
            <a:pPr marL="1371600" lvl="2" indent="-457200">
              <a:lnSpc>
                <a:spcPct val="125000"/>
              </a:lnSpc>
              <a:buFont typeface="Wingdings" panose="05000000000000000000" pitchFamily="2" charset="2"/>
              <a:buChar char="§"/>
            </a:pPr>
            <a:r>
              <a:rPr lang="en-US" sz="1600" dirty="0">
                <a:cs typeface="Calibri Light" panose="020F0302020204030204" pitchFamily="34" charset="0"/>
              </a:rPr>
              <a:t>None since 2006. It is very difficult to pass new NPDWRs. </a:t>
            </a:r>
          </a:p>
          <a:p>
            <a:pPr marL="914400" lvl="1" indent="-457200">
              <a:lnSpc>
                <a:spcPct val="125000"/>
              </a:lnSpc>
              <a:buFont typeface="+mj-lt"/>
              <a:buAutoNum type="arabicParenR"/>
            </a:pPr>
            <a:r>
              <a:rPr lang="en-US" sz="1600" dirty="0">
                <a:cs typeface="Calibri Light" panose="020F0302020204030204" pitchFamily="34" charset="0"/>
              </a:rPr>
              <a:t>Revisions to prior rules through the 6-year review process. </a:t>
            </a:r>
          </a:p>
          <a:p>
            <a:pPr marL="1371600" lvl="2" indent="-457200">
              <a:lnSpc>
                <a:spcPct val="125000"/>
              </a:lnSpc>
              <a:buFont typeface="Wingdings" panose="05000000000000000000" pitchFamily="2" charset="2"/>
              <a:buChar char="§"/>
            </a:pPr>
            <a:r>
              <a:rPr lang="en-US" sz="1600" dirty="0">
                <a:cs typeface="Calibri Light" panose="020F0302020204030204" pitchFamily="34" charset="0"/>
              </a:rPr>
              <a:t>One major revision since 1996 (the Total Coliform Rule).</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67312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How Does SDWA Change over Time?</a:t>
            </a:r>
          </a:p>
        </p:txBody>
      </p:sp>
      <p:sp>
        <p:nvSpPr>
          <p:cNvPr id="6" name="TextBox 5">
            <a:extLst>
              <a:ext uri="{FF2B5EF4-FFF2-40B4-BE49-F238E27FC236}">
                <a16:creationId xmlns:a16="http://schemas.microsoft.com/office/drawing/2014/main" id="{28923BC4-F7A1-4C9A-B46E-399478793717}"/>
              </a:ext>
            </a:extLst>
          </p:cNvPr>
          <p:cNvSpPr txBox="1"/>
          <p:nvPr/>
        </p:nvSpPr>
        <p:spPr>
          <a:xfrm>
            <a:off x="8063625" y="5555741"/>
            <a:ext cx="3877364"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Health-based violations, from Allaire et al. (2018).</a:t>
            </a:r>
          </a:p>
        </p:txBody>
      </p:sp>
      <p:pic>
        <p:nvPicPr>
          <p:cNvPr id="5" name="Picture 4">
            <a:extLst>
              <a:ext uri="{FF2B5EF4-FFF2-40B4-BE49-F238E27FC236}">
                <a16:creationId xmlns:a16="http://schemas.microsoft.com/office/drawing/2014/main" id="{993DE477-F914-4761-A42B-D5EA4E864EF6}"/>
              </a:ext>
            </a:extLst>
          </p:cNvPr>
          <p:cNvPicPr>
            <a:picLocks noChangeAspect="1"/>
          </p:cNvPicPr>
          <p:nvPr/>
        </p:nvPicPr>
        <p:blipFill>
          <a:blip r:embed="rId5"/>
          <a:stretch>
            <a:fillRect/>
          </a:stretch>
        </p:blipFill>
        <p:spPr>
          <a:xfrm>
            <a:off x="6671708" y="2748829"/>
            <a:ext cx="5520292" cy="2714058"/>
          </a:xfrm>
          <a:prstGeom prst="rect">
            <a:avLst/>
          </a:prstGeom>
        </p:spPr>
      </p:pic>
    </p:spTree>
    <p:custDataLst>
      <p:tags r:id="rId1"/>
    </p:custDataLst>
    <p:extLst>
      <p:ext uri="{BB962C8B-B14F-4D97-AF65-F5344CB8AC3E}">
        <p14:creationId xmlns:p14="http://schemas.microsoft.com/office/powerpoint/2010/main" val="2416003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j-lt"/>
                <a:ea typeface="Cambria" panose="02040503050406030204" pitchFamily="18" charset="0"/>
              </a:rPr>
              <a:t>Part 2: Topics on Drinking Water</a:t>
            </a:r>
          </a:p>
        </p:txBody>
      </p:sp>
    </p:spTree>
    <p:extLst>
      <p:ext uri="{BB962C8B-B14F-4D97-AF65-F5344CB8AC3E}">
        <p14:creationId xmlns:p14="http://schemas.microsoft.com/office/powerpoint/2010/main" val="4288776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lvl="2"/>
            <a:r>
              <a:rPr lang="en-US" sz="4000" dirty="0">
                <a:latin typeface="+mj-lt"/>
                <a:cs typeface="Calibri Light" panose="020F0302020204030204" pitchFamily="34" charset="0"/>
                <a:hlinkClick r:id="rId4"/>
              </a:rPr>
              <a:t>Allaire et al. (2018) </a:t>
            </a:r>
            <a:endParaRPr lang="en-US" sz="4000" dirty="0">
              <a:latin typeface="+mj-lt"/>
              <a:cs typeface="Calibri Light" panose="020F03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03B869-763C-4D19-A68F-0D704FEEA348}"/>
                  </a:ext>
                </a:extLst>
              </p:cNvPr>
              <p:cNvSpPr txBox="1"/>
              <p:nvPr/>
            </p:nvSpPr>
            <p:spPr>
              <a:xfrm>
                <a:off x="2095929" y="2147792"/>
                <a:ext cx="7671699" cy="3114058"/>
              </a:xfrm>
              <a:prstGeom prst="rect">
                <a:avLst/>
              </a:prstGeom>
              <a:noFill/>
              <a:effectLst/>
            </p:spPr>
            <p:txBody>
              <a:bodyPr wrap="square" rtlCol="0">
                <a:spAutoFit/>
              </a:bodyPr>
              <a:lstStyle/>
              <a:p>
                <a:pPr lvl="0">
                  <a:lnSpc>
                    <a:spcPct val="135000"/>
                  </a:lnSpc>
                </a:pPr>
                <a:r>
                  <a:rPr lang="en-US" sz="1800" b="1" dirty="0">
                    <a:latin typeface="Calibri" panose="020F0502020204030204" pitchFamily="34" charset="0"/>
                    <a:cs typeface="Calibri" panose="020F0502020204030204" pitchFamily="34" charset="0"/>
                  </a:rPr>
                  <a:t>Research goal: </a:t>
                </a:r>
                <a:r>
                  <a:rPr lang="en-US" sz="1800" dirty="0">
                    <a:latin typeface="Calibri" panose="020F0502020204030204" pitchFamily="34" charset="0"/>
                    <a:cs typeface="Calibri" panose="020F0502020204030204" pitchFamily="34" charset="0"/>
                  </a:rPr>
                  <a:t>characterize trends in SDWA violations (1982-2015) and determine factors that increase risk of a violation. </a:t>
                </a:r>
              </a:p>
              <a:p>
                <a:pPr lvl="0">
                  <a:lnSpc>
                    <a:spcPct val="135000"/>
                  </a:lnSpc>
                </a:pPr>
                <a:endParaRPr lang="en-US" dirty="0">
                  <a:latin typeface="Calibri" panose="020F0502020204030204" pitchFamily="34" charset="0"/>
                  <a:cs typeface="Calibri" panose="020F0502020204030204" pitchFamily="34" charset="0"/>
                </a:endParaRPr>
              </a:p>
              <a:p>
                <a:pPr lvl="0">
                  <a:lnSpc>
                    <a:spcPct val="135000"/>
                  </a:lnSpc>
                </a:pPr>
                <a:r>
                  <a:rPr lang="en-US" sz="1800" b="1" dirty="0">
                    <a:latin typeface="Calibri" panose="020F0502020204030204" pitchFamily="34" charset="0"/>
                    <a:cs typeface="Calibri" panose="020F0502020204030204" pitchFamily="34" charset="0"/>
                  </a:rPr>
                  <a:t>Methods: S</a:t>
                </a:r>
                <a:r>
                  <a:rPr lang="en-US" sz="1800" dirty="0">
                    <a:latin typeface="Calibri" panose="020F0502020204030204" pitchFamily="34" charset="0"/>
                    <a:cs typeface="Calibri" panose="020F0502020204030204" pitchFamily="34" charset="0"/>
                  </a:rPr>
                  <a:t>ummary statistics and visuals, hotspot cluster analysis, and probit model on health-based SDWA violations predicted by </a:t>
                </a:r>
                <a:r>
                  <a:rPr lang="en-US" sz="1800" dirty="0">
                    <a:solidFill>
                      <a:srgbClr val="00B0F0"/>
                    </a:solidFill>
                    <a:latin typeface="Calibri" panose="020F0502020204030204" pitchFamily="34" charset="0"/>
                    <a:cs typeface="Calibri" panose="020F0502020204030204" pitchFamily="34" charset="0"/>
                  </a:rPr>
                  <a:t>water system characteristics</a:t>
                </a:r>
                <a:r>
                  <a:rPr lang="en-US" sz="1800" dirty="0">
                    <a:latin typeface="Calibri" panose="020F0502020204030204" pitchFamily="34" charset="0"/>
                    <a:cs typeface="Calibri" panose="020F0502020204030204" pitchFamily="34" charset="0"/>
                  </a:rPr>
                  <a:t>, </a:t>
                </a:r>
                <a:r>
                  <a:rPr lang="en-US" sz="1800" dirty="0">
                    <a:solidFill>
                      <a:srgbClr val="FF0000"/>
                    </a:solidFill>
                    <a:latin typeface="Calibri" panose="020F0502020204030204" pitchFamily="34" charset="0"/>
                    <a:cs typeface="Calibri" panose="020F0502020204030204" pitchFamily="34" charset="0"/>
                  </a:rPr>
                  <a:t>county characteristics</a:t>
                </a:r>
                <a:r>
                  <a:rPr lang="en-US" sz="1800" dirty="0">
                    <a:latin typeface="Calibri" panose="020F0502020204030204" pitchFamily="34" charset="0"/>
                    <a:cs typeface="Calibri" panose="020F0502020204030204" pitchFamily="34" charset="0"/>
                  </a:rPr>
                  <a:t>, and </a:t>
                </a:r>
                <a:r>
                  <a:rPr lang="en-US" sz="1800" dirty="0">
                    <a:solidFill>
                      <a:srgbClr val="7030A0"/>
                    </a:solidFill>
                    <a:latin typeface="Calibri" panose="020F0502020204030204" pitchFamily="34" charset="0"/>
                    <a:cs typeface="Calibri" panose="020F0502020204030204" pitchFamily="34" charset="0"/>
                  </a:rPr>
                  <a:t>year/state dummies</a:t>
                </a:r>
                <a:r>
                  <a:rPr lang="en-US" sz="1800" dirty="0">
                    <a:latin typeface="Calibri" panose="020F0502020204030204" pitchFamily="34" charset="0"/>
                    <a:cs typeface="Calibri" panose="020F0502020204030204" pitchFamily="34" charset="0"/>
                  </a:rPr>
                  <a:t>. </a:t>
                </a:r>
              </a:p>
              <a:p>
                <a:pPr lvl="0">
                  <a:lnSpc>
                    <a:spcPct val="135000"/>
                  </a:lnSpc>
                </a:pPr>
                <a:endParaRPr lang="en-US" dirty="0">
                  <a:latin typeface="Calibri" panose="020F0502020204030204" pitchFamily="34" charset="0"/>
                  <a:cs typeface="Calibri" panose="020F0502020204030204" pitchFamily="34" charset="0"/>
                </a:endParaRPr>
              </a:p>
              <a:p>
                <a:pPr lvl="0">
                  <a:lnSpc>
                    <a:spcPct val="135000"/>
                  </a:lnSpc>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Calibri" panose="020F0502020204030204" pitchFamily="34" charset="0"/>
                        </a:rPr>
                        <m:t>𝑃</m:t>
                      </m:r>
                      <m:d>
                        <m:dPr>
                          <m:endChr m:val="|"/>
                          <m:ctrlPr>
                            <a:rPr lang="en-US" sz="1800" b="0" i="1" smtClean="0">
                              <a:latin typeface="Cambria Math" panose="02040503050406030204" pitchFamily="18" charset="0"/>
                              <a:cs typeface="Calibri" panose="020F0502020204030204" pitchFamily="34" charset="0"/>
                            </a:rPr>
                          </m:ctrlPr>
                        </m:dPr>
                        <m:e>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𝑦</m:t>
                              </m:r>
                            </m:e>
                            <m:sub>
                              <m:r>
                                <a:rPr lang="en-US" sz="1800" b="0" i="1" smtClean="0">
                                  <a:latin typeface="Cambria Math" panose="02040503050406030204" pitchFamily="18" charset="0"/>
                                  <a:cs typeface="Calibri" panose="020F0502020204030204" pitchFamily="34" charset="0"/>
                                </a:rPr>
                                <m:t>𝑖𝑡</m:t>
                              </m:r>
                            </m:sub>
                          </m:sSub>
                          <m:r>
                            <a:rPr lang="en-US" sz="1800" b="0" i="1" smtClean="0">
                              <a:latin typeface="Cambria Math" panose="02040503050406030204" pitchFamily="18" charset="0"/>
                              <a:cs typeface="Calibri" panose="020F0502020204030204" pitchFamily="34" charset="0"/>
                            </a:rPr>
                            <m:t>=1 </m:t>
                          </m:r>
                        </m:e>
                      </m:d>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𝑋</m:t>
                      </m:r>
                      <m:r>
                        <a:rPr lang="en-US" sz="1800" b="0" i="1" smtClean="0">
                          <a:latin typeface="Cambria Math" panose="02040503050406030204" pitchFamily="18" charset="0"/>
                          <a:cs typeface="Calibri" panose="020F0502020204030204" pitchFamily="34" charset="0"/>
                        </a:rPr>
                        <m:t>)=</m:t>
                      </m:r>
                      <m:r>
                        <m:rPr>
                          <m:sty m:val="p"/>
                        </m:rPr>
                        <a:rPr lang="en-US" sz="1800" b="0" i="0" smtClean="0">
                          <a:latin typeface="Cambria Math" panose="02040503050406030204" pitchFamily="18" charset="0"/>
                          <a:cs typeface="Calibri" panose="020F0502020204030204" pitchFamily="34" charset="0"/>
                        </a:rPr>
                        <m:t>Φ</m:t>
                      </m:r>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𝛽</m:t>
                          </m:r>
                        </m:e>
                        <m:sub>
                          <m:r>
                            <a:rPr lang="en-US" sz="1800" b="0" i="1" smtClean="0">
                              <a:latin typeface="Cambria Math" panose="02040503050406030204" pitchFamily="18" charset="0"/>
                              <a:cs typeface="Calibri" panose="020F0502020204030204" pitchFamily="34" charset="0"/>
                            </a:rPr>
                            <m:t>0</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00B0F0"/>
                              </a:solidFill>
                              <a:latin typeface="Cambria Math" panose="02040503050406030204" pitchFamily="18" charset="0"/>
                              <a:cs typeface="Calibri" panose="020F0502020204030204" pitchFamily="34" charset="0"/>
                            </a:rPr>
                          </m:ctrlPr>
                        </m:sSubPr>
                        <m:e>
                          <m:r>
                            <a:rPr lang="en-US" sz="1800" b="0" i="1" smtClean="0">
                              <a:solidFill>
                                <a:srgbClr val="00B0F0"/>
                              </a:solidFill>
                              <a:latin typeface="Cambria Math" panose="02040503050406030204" pitchFamily="18" charset="0"/>
                              <a:cs typeface="Calibri" panose="020F0502020204030204" pitchFamily="34" charset="0"/>
                            </a:rPr>
                            <m:t>𝛽</m:t>
                          </m:r>
                        </m:e>
                        <m:sub>
                          <m:r>
                            <a:rPr lang="en-US" sz="1800" b="0" i="1" smtClean="0">
                              <a:solidFill>
                                <a:srgbClr val="00B0F0"/>
                              </a:solidFill>
                              <a:latin typeface="Cambria Math" panose="02040503050406030204" pitchFamily="18" charset="0"/>
                              <a:cs typeface="Calibri" panose="020F0502020204030204" pitchFamily="34" charset="0"/>
                            </a:rPr>
                            <m:t>𝑥</m:t>
                          </m:r>
                        </m:sub>
                      </m:sSub>
                      <m:sSub>
                        <m:sSubPr>
                          <m:ctrlPr>
                            <a:rPr lang="en-US" sz="1800" b="0" i="1" smtClean="0">
                              <a:solidFill>
                                <a:srgbClr val="00B0F0"/>
                              </a:solidFill>
                              <a:latin typeface="Cambria Math" panose="02040503050406030204" pitchFamily="18" charset="0"/>
                              <a:cs typeface="Calibri" panose="020F0502020204030204" pitchFamily="34" charset="0"/>
                            </a:rPr>
                          </m:ctrlPr>
                        </m:sSubPr>
                        <m:e>
                          <m:r>
                            <a:rPr lang="en-US" sz="1800" b="0" i="1" smtClean="0">
                              <a:solidFill>
                                <a:srgbClr val="00B0F0"/>
                              </a:solidFill>
                              <a:latin typeface="Cambria Math" panose="02040503050406030204" pitchFamily="18" charset="0"/>
                              <a:cs typeface="Calibri" panose="020F0502020204030204" pitchFamily="34" charset="0"/>
                            </a:rPr>
                            <m:t>𝑥</m:t>
                          </m:r>
                        </m:e>
                        <m:sub>
                          <m:r>
                            <a:rPr lang="en-US" sz="1800" b="0" i="1" smtClean="0">
                              <a:solidFill>
                                <a:srgbClr val="00B0F0"/>
                              </a:solidFill>
                              <a:latin typeface="Cambria Math" panose="02040503050406030204" pitchFamily="18" charset="0"/>
                              <a:cs typeface="Calibri" panose="020F0502020204030204" pitchFamily="34" charset="0"/>
                            </a:rPr>
                            <m:t>𝑖</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FF0000"/>
                              </a:solidFill>
                              <a:latin typeface="Cambria Math" panose="02040503050406030204" pitchFamily="18" charset="0"/>
                              <a:cs typeface="Calibri" panose="020F0502020204030204" pitchFamily="34" charset="0"/>
                            </a:rPr>
                          </m:ctrlPr>
                        </m:sSubPr>
                        <m:e>
                          <m:r>
                            <a:rPr lang="en-US" sz="1800" b="0" i="1" smtClean="0">
                              <a:solidFill>
                                <a:srgbClr val="FF0000"/>
                              </a:solidFill>
                              <a:latin typeface="Cambria Math" panose="02040503050406030204" pitchFamily="18" charset="0"/>
                              <a:cs typeface="Calibri" panose="020F0502020204030204" pitchFamily="34" charset="0"/>
                            </a:rPr>
                            <m:t>𝛾</m:t>
                          </m:r>
                        </m:e>
                        <m:sub>
                          <m:r>
                            <a:rPr lang="en-US" sz="1800" b="0" i="1" smtClean="0">
                              <a:solidFill>
                                <a:srgbClr val="FF0000"/>
                              </a:solidFill>
                              <a:latin typeface="Cambria Math" panose="02040503050406030204" pitchFamily="18" charset="0"/>
                              <a:cs typeface="Calibri" panose="020F0502020204030204" pitchFamily="34" charset="0"/>
                            </a:rPr>
                            <m:t>𝑗𝑡</m:t>
                          </m:r>
                        </m:sub>
                      </m:sSub>
                      <m:sSub>
                        <m:sSubPr>
                          <m:ctrlPr>
                            <a:rPr lang="en-US" sz="1800" b="0" i="1" smtClean="0">
                              <a:solidFill>
                                <a:srgbClr val="FF0000"/>
                              </a:solidFill>
                              <a:latin typeface="Cambria Math" panose="02040503050406030204" pitchFamily="18" charset="0"/>
                              <a:cs typeface="Calibri" panose="020F0502020204030204" pitchFamily="34" charset="0"/>
                            </a:rPr>
                          </m:ctrlPr>
                        </m:sSubPr>
                        <m:e>
                          <m:r>
                            <a:rPr lang="en-US" sz="1800" b="0" i="1" smtClean="0">
                              <a:solidFill>
                                <a:srgbClr val="FF0000"/>
                              </a:solidFill>
                              <a:latin typeface="Cambria Math" panose="02040503050406030204" pitchFamily="18" charset="0"/>
                              <a:cs typeface="Calibri" panose="020F0502020204030204" pitchFamily="34" charset="0"/>
                            </a:rPr>
                            <m:t>𝐶</m:t>
                          </m:r>
                        </m:e>
                        <m:sub>
                          <m:r>
                            <a:rPr lang="en-US" sz="1800" b="0" i="1" smtClean="0">
                              <a:solidFill>
                                <a:srgbClr val="FF0000"/>
                              </a:solidFill>
                              <a:latin typeface="Cambria Math" panose="02040503050406030204" pitchFamily="18" charset="0"/>
                              <a:cs typeface="Calibri" panose="020F0502020204030204" pitchFamily="34" charset="0"/>
                            </a:rPr>
                            <m:t>𝑗𝑡</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𝛼</m:t>
                          </m:r>
                        </m:e>
                        <m:sub>
                          <m:r>
                            <a:rPr lang="en-US" sz="1800" b="0" i="1" smtClean="0">
                              <a:solidFill>
                                <a:srgbClr val="7030A0"/>
                              </a:solidFill>
                              <a:latin typeface="Cambria Math" panose="02040503050406030204" pitchFamily="18" charset="0"/>
                              <a:cs typeface="Calibri" panose="020F0502020204030204" pitchFamily="34" charset="0"/>
                            </a:rPr>
                            <m:t>𝑡</m:t>
                          </m:r>
                        </m:sub>
                      </m:sSub>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𝑇</m:t>
                          </m:r>
                        </m:e>
                        <m:sub>
                          <m:r>
                            <a:rPr lang="en-US" sz="1800" b="0" i="1" smtClean="0">
                              <a:solidFill>
                                <a:srgbClr val="7030A0"/>
                              </a:solidFill>
                              <a:latin typeface="Cambria Math" panose="02040503050406030204" pitchFamily="18" charset="0"/>
                              <a:cs typeface="Calibri" panose="020F0502020204030204" pitchFamily="34" charset="0"/>
                            </a:rPr>
                            <m:t>𝑡</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𝜙</m:t>
                          </m:r>
                        </m:e>
                        <m:sub>
                          <m:r>
                            <a:rPr lang="en-US" sz="1800" b="0" i="1" smtClean="0">
                              <a:solidFill>
                                <a:srgbClr val="7030A0"/>
                              </a:solidFill>
                              <a:latin typeface="Cambria Math" panose="02040503050406030204" pitchFamily="18" charset="0"/>
                              <a:cs typeface="Calibri" panose="020F0502020204030204" pitchFamily="34" charset="0"/>
                            </a:rPr>
                            <m:t>𝑘</m:t>
                          </m:r>
                        </m:sub>
                      </m:sSub>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𝑆</m:t>
                          </m:r>
                        </m:e>
                        <m:sub>
                          <m:r>
                            <a:rPr lang="en-US" sz="1800" b="0" i="1" smtClean="0">
                              <a:solidFill>
                                <a:srgbClr val="7030A0"/>
                              </a:solidFill>
                              <a:latin typeface="Cambria Math" panose="02040503050406030204" pitchFamily="18" charset="0"/>
                              <a:cs typeface="Calibri" panose="020F0502020204030204" pitchFamily="34" charset="0"/>
                            </a:rPr>
                            <m:t>𝑘</m:t>
                          </m:r>
                        </m:sub>
                      </m:sSub>
                      <m:r>
                        <a:rPr lang="en-US" sz="1800" b="0" i="1" smtClean="0">
                          <a:latin typeface="Cambria Math" panose="02040503050406030204" pitchFamily="18" charset="0"/>
                          <a:cs typeface="Calibri" panose="020F0502020204030204" pitchFamily="34" charset="0"/>
                        </a:rPr>
                        <m:t>) </m:t>
                      </m:r>
                    </m:oMath>
                  </m:oMathPara>
                </a14:m>
                <a:endParaRPr lang="en-US" sz="1800" dirty="0">
                  <a:latin typeface="Calibri" panose="020F0502020204030204" pitchFamily="34" charset="0"/>
                  <a:cs typeface="Calibri" panose="020F0502020204030204" pitchFamily="34" charset="0"/>
                </a:endParaRPr>
              </a:p>
            </p:txBody>
          </p:sp>
        </mc:Choice>
        <mc:Fallback xmlns="">
          <p:sp>
            <p:nvSpPr>
              <p:cNvPr id="3" name="TextBox 2">
                <a:extLst>
                  <a:ext uri="{FF2B5EF4-FFF2-40B4-BE49-F238E27FC236}">
                    <a16:creationId xmlns:a16="http://schemas.microsoft.com/office/drawing/2014/main" id="{A003B869-763C-4D19-A68F-0D704FEEA348}"/>
                  </a:ext>
                </a:extLst>
              </p:cNvPr>
              <p:cNvSpPr txBox="1">
                <a:spLocks noRot="1" noChangeAspect="1" noMove="1" noResize="1" noEditPoints="1" noAdjustHandles="1" noChangeArrowheads="1" noChangeShapeType="1" noTextEdit="1"/>
              </p:cNvSpPr>
              <p:nvPr/>
            </p:nvSpPr>
            <p:spPr>
              <a:xfrm>
                <a:off x="2095929" y="2147792"/>
                <a:ext cx="7671699" cy="3114058"/>
              </a:xfrm>
              <a:prstGeom prst="rect">
                <a:avLst/>
              </a:prstGeom>
              <a:blipFill>
                <a:blip r:embed="rId5"/>
                <a:stretch>
                  <a:fillRect l="-715"/>
                </a:stretch>
              </a:blipFill>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431696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2176212" y="1901631"/>
            <a:ext cx="7839575" cy="391107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Unlike surface waters and air quality, public drinking water is generally sold at a price to consumers. It is also mostly a local public good. There are nevertheless a few economic cases for national regulation.</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Information asymmetries:</a:t>
            </a:r>
          </a:p>
          <a:p>
            <a:pPr marL="1257300" lvl="2" indent="-342900">
              <a:lnSpc>
                <a:spcPct val="125000"/>
              </a:lnSpc>
              <a:buFont typeface="Courier New" panose="02070309020205020404" pitchFamily="49" charset="0"/>
              <a:buChar char="o"/>
            </a:pPr>
            <a:r>
              <a:rPr lang="en-US" sz="2000" dirty="0">
                <a:cs typeface="Calibri Light" panose="020F0302020204030204" pitchFamily="34" charset="0"/>
              </a:rPr>
              <a:t>Full list of potential contaminants</a:t>
            </a:r>
          </a:p>
          <a:p>
            <a:pPr marL="1257300" lvl="2" indent="-342900">
              <a:lnSpc>
                <a:spcPct val="125000"/>
              </a:lnSpc>
              <a:buFont typeface="Courier New" panose="02070309020205020404" pitchFamily="49" charset="0"/>
              <a:buChar char="o"/>
            </a:pPr>
            <a:r>
              <a:rPr lang="en-US" sz="2000" dirty="0">
                <a:cs typeface="Calibri Light" panose="020F0302020204030204" pitchFamily="34" charset="0"/>
              </a:rPr>
              <a:t>Dose-specific toxicological impact</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Many public water systems are natural monopolies. </a:t>
            </a:r>
          </a:p>
          <a:p>
            <a:pPr marL="800100" lvl="1" indent="-342900">
              <a:lnSpc>
                <a:spcPct val="125000"/>
              </a:lnSpc>
              <a:buFont typeface="Wingdings" panose="05000000000000000000" pitchFamily="2" charset="2"/>
              <a:buChar char="§"/>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Aside from economics, the UN has declared safe drinking water access a human right.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Why Regulate Drinking Water?</a:t>
            </a:r>
          </a:p>
        </p:txBody>
      </p:sp>
    </p:spTree>
    <p:custDataLst>
      <p:tags r:id="rId1"/>
    </p:custDataLst>
    <p:extLst>
      <p:ext uri="{BB962C8B-B14F-4D97-AF65-F5344CB8AC3E}">
        <p14:creationId xmlns:p14="http://schemas.microsoft.com/office/powerpoint/2010/main" val="250873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lvl="2"/>
            <a:r>
              <a:rPr lang="en-US" sz="4000" dirty="0">
                <a:latin typeface="+mj-lt"/>
                <a:cs typeface="Calibri Light" panose="020F0302020204030204" pitchFamily="34" charset="0"/>
                <a:hlinkClick r:id="rId4"/>
              </a:rPr>
              <a:t>Allaire et al. (2018) </a:t>
            </a:r>
            <a:endParaRPr lang="en-US" sz="4000" dirty="0">
              <a:latin typeface="+mj-lt"/>
              <a:cs typeface="Calibri Light" panose="020F03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03B869-763C-4D19-A68F-0D704FEEA348}"/>
                  </a:ext>
                </a:extLst>
              </p:cNvPr>
              <p:cNvSpPr txBox="1"/>
              <p:nvPr/>
            </p:nvSpPr>
            <p:spPr>
              <a:xfrm>
                <a:off x="415858" y="2239232"/>
                <a:ext cx="7671699" cy="3114058"/>
              </a:xfrm>
              <a:prstGeom prst="rect">
                <a:avLst/>
              </a:prstGeom>
              <a:noFill/>
              <a:effectLst/>
            </p:spPr>
            <p:txBody>
              <a:bodyPr wrap="square" rtlCol="0">
                <a:spAutoFit/>
              </a:bodyPr>
              <a:lstStyle/>
              <a:p>
                <a:pPr lvl="0">
                  <a:lnSpc>
                    <a:spcPct val="135000"/>
                  </a:lnSpc>
                </a:pPr>
                <a:r>
                  <a:rPr lang="en-US" sz="1800" b="1" dirty="0">
                    <a:latin typeface="Calibri" panose="020F0502020204030204" pitchFamily="34" charset="0"/>
                    <a:cs typeface="Calibri" panose="020F0502020204030204" pitchFamily="34" charset="0"/>
                  </a:rPr>
                  <a:t>Research goal: </a:t>
                </a:r>
                <a:r>
                  <a:rPr lang="en-US" sz="1800" dirty="0">
                    <a:latin typeface="Calibri" panose="020F0502020204030204" pitchFamily="34" charset="0"/>
                    <a:cs typeface="Calibri" panose="020F0502020204030204" pitchFamily="34" charset="0"/>
                  </a:rPr>
                  <a:t>characterize trends in drinking water quality and determine factors that increase risk of a violation. </a:t>
                </a:r>
              </a:p>
              <a:p>
                <a:pPr lvl="0">
                  <a:lnSpc>
                    <a:spcPct val="135000"/>
                  </a:lnSpc>
                </a:pPr>
                <a:endParaRPr lang="en-US" dirty="0">
                  <a:latin typeface="Calibri" panose="020F0502020204030204" pitchFamily="34" charset="0"/>
                  <a:cs typeface="Calibri" panose="020F0502020204030204" pitchFamily="34" charset="0"/>
                </a:endParaRPr>
              </a:p>
              <a:p>
                <a:pPr lvl="0">
                  <a:lnSpc>
                    <a:spcPct val="135000"/>
                  </a:lnSpc>
                </a:pPr>
                <a:r>
                  <a:rPr lang="en-US" sz="1800" b="1" dirty="0">
                    <a:latin typeface="Calibri" panose="020F0502020204030204" pitchFamily="34" charset="0"/>
                    <a:cs typeface="Calibri" panose="020F0502020204030204" pitchFamily="34" charset="0"/>
                  </a:rPr>
                  <a:t>Methods: </a:t>
                </a:r>
                <a:r>
                  <a:rPr lang="en-US" sz="1800" dirty="0">
                    <a:latin typeface="Calibri" panose="020F0502020204030204" pitchFamily="34" charset="0"/>
                    <a:cs typeface="Calibri" panose="020F0502020204030204" pitchFamily="34" charset="0"/>
                  </a:rPr>
                  <a:t>Mainly summary statistics and visuals, but also </a:t>
                </a:r>
                <a:r>
                  <a:rPr lang="en-US" sz="1800" dirty="0" err="1">
                    <a:latin typeface="Calibri" panose="020F0502020204030204" pitchFamily="34" charset="0"/>
                    <a:cs typeface="Calibri" panose="020F0502020204030204" pitchFamily="34" charset="0"/>
                  </a:rPr>
                  <a:t>probit</a:t>
                </a:r>
                <a:r>
                  <a:rPr lang="en-US" sz="1800" dirty="0">
                    <a:latin typeface="Calibri" panose="020F0502020204030204" pitchFamily="34" charset="0"/>
                    <a:cs typeface="Calibri" panose="020F0502020204030204" pitchFamily="34" charset="0"/>
                  </a:rPr>
                  <a:t> model on health-based SDWA violations predicted by </a:t>
                </a:r>
                <a:r>
                  <a:rPr lang="en-US" sz="1800" dirty="0">
                    <a:solidFill>
                      <a:srgbClr val="00B0F0"/>
                    </a:solidFill>
                    <a:latin typeface="Calibri" panose="020F0502020204030204" pitchFamily="34" charset="0"/>
                    <a:cs typeface="Calibri" panose="020F0502020204030204" pitchFamily="34" charset="0"/>
                  </a:rPr>
                  <a:t>water system characteristics</a:t>
                </a:r>
                <a:r>
                  <a:rPr lang="en-US" sz="1800" dirty="0">
                    <a:latin typeface="Calibri" panose="020F0502020204030204" pitchFamily="34" charset="0"/>
                    <a:cs typeface="Calibri" panose="020F0502020204030204" pitchFamily="34" charset="0"/>
                  </a:rPr>
                  <a:t>, </a:t>
                </a:r>
                <a:r>
                  <a:rPr lang="en-US" sz="1800" dirty="0">
                    <a:solidFill>
                      <a:srgbClr val="FF0000"/>
                    </a:solidFill>
                    <a:latin typeface="Calibri" panose="020F0502020204030204" pitchFamily="34" charset="0"/>
                    <a:cs typeface="Calibri" panose="020F0502020204030204" pitchFamily="34" charset="0"/>
                  </a:rPr>
                  <a:t>county characteristics</a:t>
                </a:r>
                <a:r>
                  <a:rPr lang="en-US" sz="1800" dirty="0">
                    <a:latin typeface="Calibri" panose="020F0502020204030204" pitchFamily="34" charset="0"/>
                    <a:cs typeface="Calibri" panose="020F0502020204030204" pitchFamily="34" charset="0"/>
                  </a:rPr>
                  <a:t>, and </a:t>
                </a:r>
                <a:r>
                  <a:rPr lang="en-US" sz="1800" dirty="0">
                    <a:solidFill>
                      <a:srgbClr val="7030A0"/>
                    </a:solidFill>
                    <a:latin typeface="Calibri" panose="020F0502020204030204" pitchFamily="34" charset="0"/>
                    <a:cs typeface="Calibri" panose="020F0502020204030204" pitchFamily="34" charset="0"/>
                  </a:rPr>
                  <a:t>year/state dummies</a:t>
                </a:r>
                <a:r>
                  <a:rPr lang="en-US" sz="1800" dirty="0">
                    <a:latin typeface="Calibri" panose="020F0502020204030204" pitchFamily="34" charset="0"/>
                    <a:cs typeface="Calibri" panose="020F0502020204030204" pitchFamily="34" charset="0"/>
                  </a:rPr>
                  <a:t>. </a:t>
                </a:r>
              </a:p>
              <a:p>
                <a:pPr lvl="0">
                  <a:lnSpc>
                    <a:spcPct val="135000"/>
                  </a:lnSpc>
                </a:pPr>
                <a:endParaRPr lang="en-US" dirty="0">
                  <a:latin typeface="Calibri" panose="020F0502020204030204" pitchFamily="34" charset="0"/>
                  <a:cs typeface="Calibri" panose="020F0502020204030204" pitchFamily="34" charset="0"/>
                </a:endParaRPr>
              </a:p>
              <a:p>
                <a:pPr lvl="0">
                  <a:lnSpc>
                    <a:spcPct val="135000"/>
                  </a:lnSpc>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Calibri" panose="020F0502020204030204" pitchFamily="34" charset="0"/>
                        </a:rPr>
                        <m:t>𝑃</m:t>
                      </m:r>
                      <m:d>
                        <m:dPr>
                          <m:endChr m:val="|"/>
                          <m:ctrlPr>
                            <a:rPr lang="en-US" sz="1800" b="0" i="1" smtClean="0">
                              <a:latin typeface="Cambria Math" panose="02040503050406030204" pitchFamily="18" charset="0"/>
                              <a:cs typeface="Calibri" panose="020F0502020204030204" pitchFamily="34" charset="0"/>
                            </a:rPr>
                          </m:ctrlPr>
                        </m:dPr>
                        <m:e>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𝑦</m:t>
                              </m:r>
                            </m:e>
                            <m:sub>
                              <m:r>
                                <a:rPr lang="en-US" sz="1800" b="0" i="1" smtClean="0">
                                  <a:latin typeface="Cambria Math" panose="02040503050406030204" pitchFamily="18" charset="0"/>
                                  <a:cs typeface="Calibri" panose="020F0502020204030204" pitchFamily="34" charset="0"/>
                                </a:rPr>
                                <m:t>𝑖𝑡</m:t>
                              </m:r>
                            </m:sub>
                          </m:sSub>
                          <m:r>
                            <a:rPr lang="en-US" sz="1800" b="0" i="1" smtClean="0">
                              <a:latin typeface="Cambria Math" panose="02040503050406030204" pitchFamily="18" charset="0"/>
                              <a:cs typeface="Calibri" panose="020F0502020204030204" pitchFamily="34" charset="0"/>
                            </a:rPr>
                            <m:t>=1 </m:t>
                          </m:r>
                        </m:e>
                      </m:d>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𝑋</m:t>
                      </m:r>
                      <m:r>
                        <a:rPr lang="en-US" sz="1800" b="0" i="1" smtClean="0">
                          <a:latin typeface="Cambria Math" panose="02040503050406030204" pitchFamily="18" charset="0"/>
                          <a:cs typeface="Calibri" panose="020F0502020204030204" pitchFamily="34" charset="0"/>
                        </a:rPr>
                        <m:t>)=</m:t>
                      </m:r>
                      <m:r>
                        <m:rPr>
                          <m:sty m:val="p"/>
                        </m:rPr>
                        <a:rPr lang="en-US" sz="1800" b="0" i="0" smtClean="0">
                          <a:latin typeface="Cambria Math" panose="02040503050406030204" pitchFamily="18" charset="0"/>
                          <a:cs typeface="Calibri" panose="020F0502020204030204" pitchFamily="34" charset="0"/>
                        </a:rPr>
                        <m:t>Φ</m:t>
                      </m:r>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𝛽</m:t>
                          </m:r>
                        </m:e>
                        <m:sub>
                          <m:r>
                            <a:rPr lang="en-US" sz="1800" b="0" i="1" smtClean="0">
                              <a:latin typeface="Cambria Math" panose="02040503050406030204" pitchFamily="18" charset="0"/>
                              <a:cs typeface="Calibri" panose="020F0502020204030204" pitchFamily="34" charset="0"/>
                            </a:rPr>
                            <m:t>0</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00B0F0"/>
                              </a:solidFill>
                              <a:latin typeface="Cambria Math" panose="02040503050406030204" pitchFamily="18" charset="0"/>
                              <a:cs typeface="Calibri" panose="020F0502020204030204" pitchFamily="34" charset="0"/>
                            </a:rPr>
                          </m:ctrlPr>
                        </m:sSubPr>
                        <m:e>
                          <m:r>
                            <a:rPr lang="en-US" sz="1800" b="0" i="1" smtClean="0">
                              <a:solidFill>
                                <a:srgbClr val="00B0F0"/>
                              </a:solidFill>
                              <a:latin typeface="Cambria Math" panose="02040503050406030204" pitchFamily="18" charset="0"/>
                              <a:cs typeface="Calibri" panose="020F0502020204030204" pitchFamily="34" charset="0"/>
                            </a:rPr>
                            <m:t>𝛽</m:t>
                          </m:r>
                        </m:e>
                        <m:sub>
                          <m:r>
                            <a:rPr lang="en-US" sz="1800" b="0" i="1" smtClean="0">
                              <a:solidFill>
                                <a:srgbClr val="00B0F0"/>
                              </a:solidFill>
                              <a:latin typeface="Cambria Math" panose="02040503050406030204" pitchFamily="18" charset="0"/>
                              <a:cs typeface="Calibri" panose="020F0502020204030204" pitchFamily="34" charset="0"/>
                            </a:rPr>
                            <m:t>𝑥</m:t>
                          </m:r>
                        </m:sub>
                      </m:sSub>
                      <m:sSub>
                        <m:sSubPr>
                          <m:ctrlPr>
                            <a:rPr lang="en-US" sz="1800" b="0" i="1" smtClean="0">
                              <a:solidFill>
                                <a:srgbClr val="00B0F0"/>
                              </a:solidFill>
                              <a:latin typeface="Cambria Math" panose="02040503050406030204" pitchFamily="18" charset="0"/>
                              <a:cs typeface="Calibri" panose="020F0502020204030204" pitchFamily="34" charset="0"/>
                            </a:rPr>
                          </m:ctrlPr>
                        </m:sSubPr>
                        <m:e>
                          <m:r>
                            <a:rPr lang="en-US" sz="1800" b="0" i="1" smtClean="0">
                              <a:solidFill>
                                <a:srgbClr val="00B0F0"/>
                              </a:solidFill>
                              <a:latin typeface="Cambria Math" panose="02040503050406030204" pitchFamily="18" charset="0"/>
                              <a:cs typeface="Calibri" panose="020F0502020204030204" pitchFamily="34" charset="0"/>
                            </a:rPr>
                            <m:t>𝑥</m:t>
                          </m:r>
                        </m:e>
                        <m:sub>
                          <m:r>
                            <a:rPr lang="en-US" sz="1800" b="0" i="1" smtClean="0">
                              <a:solidFill>
                                <a:srgbClr val="00B0F0"/>
                              </a:solidFill>
                              <a:latin typeface="Cambria Math" panose="02040503050406030204" pitchFamily="18" charset="0"/>
                              <a:cs typeface="Calibri" panose="020F0502020204030204" pitchFamily="34" charset="0"/>
                            </a:rPr>
                            <m:t>𝑖</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FF0000"/>
                              </a:solidFill>
                              <a:latin typeface="Cambria Math" panose="02040503050406030204" pitchFamily="18" charset="0"/>
                              <a:cs typeface="Calibri" panose="020F0502020204030204" pitchFamily="34" charset="0"/>
                            </a:rPr>
                          </m:ctrlPr>
                        </m:sSubPr>
                        <m:e>
                          <m:r>
                            <a:rPr lang="en-US" sz="1800" b="0" i="1" smtClean="0">
                              <a:solidFill>
                                <a:srgbClr val="FF0000"/>
                              </a:solidFill>
                              <a:latin typeface="Cambria Math" panose="02040503050406030204" pitchFamily="18" charset="0"/>
                              <a:cs typeface="Calibri" panose="020F0502020204030204" pitchFamily="34" charset="0"/>
                            </a:rPr>
                            <m:t>𝛾</m:t>
                          </m:r>
                        </m:e>
                        <m:sub>
                          <m:r>
                            <a:rPr lang="en-US" sz="1800" b="0" i="1" smtClean="0">
                              <a:solidFill>
                                <a:srgbClr val="FF0000"/>
                              </a:solidFill>
                              <a:latin typeface="Cambria Math" panose="02040503050406030204" pitchFamily="18" charset="0"/>
                              <a:cs typeface="Calibri" panose="020F0502020204030204" pitchFamily="34" charset="0"/>
                            </a:rPr>
                            <m:t>𝑗𝑡</m:t>
                          </m:r>
                        </m:sub>
                      </m:sSub>
                      <m:sSub>
                        <m:sSubPr>
                          <m:ctrlPr>
                            <a:rPr lang="en-US" sz="1800" b="0" i="1" smtClean="0">
                              <a:solidFill>
                                <a:srgbClr val="FF0000"/>
                              </a:solidFill>
                              <a:latin typeface="Cambria Math" panose="02040503050406030204" pitchFamily="18" charset="0"/>
                              <a:cs typeface="Calibri" panose="020F0502020204030204" pitchFamily="34" charset="0"/>
                            </a:rPr>
                          </m:ctrlPr>
                        </m:sSubPr>
                        <m:e>
                          <m:r>
                            <a:rPr lang="en-US" sz="1800" b="0" i="1" smtClean="0">
                              <a:solidFill>
                                <a:srgbClr val="FF0000"/>
                              </a:solidFill>
                              <a:latin typeface="Cambria Math" panose="02040503050406030204" pitchFamily="18" charset="0"/>
                              <a:cs typeface="Calibri" panose="020F0502020204030204" pitchFamily="34" charset="0"/>
                            </a:rPr>
                            <m:t>𝐶</m:t>
                          </m:r>
                        </m:e>
                        <m:sub>
                          <m:r>
                            <a:rPr lang="en-US" sz="1800" b="0" i="1" smtClean="0">
                              <a:solidFill>
                                <a:srgbClr val="FF0000"/>
                              </a:solidFill>
                              <a:latin typeface="Cambria Math" panose="02040503050406030204" pitchFamily="18" charset="0"/>
                              <a:cs typeface="Calibri" panose="020F0502020204030204" pitchFamily="34" charset="0"/>
                            </a:rPr>
                            <m:t>𝑗𝑡</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𝛼</m:t>
                          </m:r>
                        </m:e>
                        <m:sub>
                          <m:r>
                            <a:rPr lang="en-US" sz="1800" b="0" i="1" smtClean="0">
                              <a:solidFill>
                                <a:srgbClr val="7030A0"/>
                              </a:solidFill>
                              <a:latin typeface="Cambria Math" panose="02040503050406030204" pitchFamily="18" charset="0"/>
                              <a:cs typeface="Calibri" panose="020F0502020204030204" pitchFamily="34" charset="0"/>
                            </a:rPr>
                            <m:t>𝑡</m:t>
                          </m:r>
                        </m:sub>
                      </m:sSub>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𝑇</m:t>
                          </m:r>
                        </m:e>
                        <m:sub>
                          <m:r>
                            <a:rPr lang="en-US" sz="1800" b="0" i="1" smtClean="0">
                              <a:solidFill>
                                <a:srgbClr val="7030A0"/>
                              </a:solidFill>
                              <a:latin typeface="Cambria Math" panose="02040503050406030204" pitchFamily="18" charset="0"/>
                              <a:cs typeface="Calibri" panose="020F0502020204030204" pitchFamily="34" charset="0"/>
                            </a:rPr>
                            <m:t>𝑡</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𝜙</m:t>
                          </m:r>
                        </m:e>
                        <m:sub>
                          <m:r>
                            <a:rPr lang="en-US" sz="1800" b="0" i="1" smtClean="0">
                              <a:solidFill>
                                <a:srgbClr val="7030A0"/>
                              </a:solidFill>
                              <a:latin typeface="Cambria Math" panose="02040503050406030204" pitchFamily="18" charset="0"/>
                              <a:cs typeface="Calibri" panose="020F0502020204030204" pitchFamily="34" charset="0"/>
                            </a:rPr>
                            <m:t>𝑘</m:t>
                          </m:r>
                        </m:sub>
                      </m:sSub>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𝑆</m:t>
                          </m:r>
                        </m:e>
                        <m:sub>
                          <m:r>
                            <a:rPr lang="en-US" sz="1800" b="0" i="1" smtClean="0">
                              <a:solidFill>
                                <a:srgbClr val="7030A0"/>
                              </a:solidFill>
                              <a:latin typeface="Cambria Math" panose="02040503050406030204" pitchFamily="18" charset="0"/>
                              <a:cs typeface="Calibri" panose="020F0502020204030204" pitchFamily="34" charset="0"/>
                            </a:rPr>
                            <m:t>𝑘</m:t>
                          </m:r>
                        </m:sub>
                      </m:sSub>
                      <m:r>
                        <a:rPr lang="en-US" sz="1800" b="0" i="1" smtClean="0">
                          <a:latin typeface="Cambria Math" panose="02040503050406030204" pitchFamily="18" charset="0"/>
                          <a:cs typeface="Calibri" panose="020F0502020204030204" pitchFamily="34" charset="0"/>
                        </a:rPr>
                        <m:t>) </m:t>
                      </m:r>
                    </m:oMath>
                  </m:oMathPara>
                </a14:m>
                <a:endParaRPr lang="en-US" sz="1800" dirty="0">
                  <a:latin typeface="Calibri" panose="020F0502020204030204" pitchFamily="34" charset="0"/>
                  <a:cs typeface="Calibri" panose="020F0502020204030204" pitchFamily="34" charset="0"/>
                </a:endParaRPr>
              </a:p>
            </p:txBody>
          </p:sp>
        </mc:Choice>
        <mc:Fallback xmlns="">
          <p:sp>
            <p:nvSpPr>
              <p:cNvPr id="3" name="TextBox 2">
                <a:extLst>
                  <a:ext uri="{FF2B5EF4-FFF2-40B4-BE49-F238E27FC236}">
                    <a16:creationId xmlns:a16="http://schemas.microsoft.com/office/drawing/2014/main" id="{A003B869-763C-4D19-A68F-0D704FEEA348}"/>
                  </a:ext>
                </a:extLst>
              </p:cNvPr>
              <p:cNvSpPr txBox="1">
                <a:spLocks noRot="1" noChangeAspect="1" noMove="1" noResize="1" noEditPoints="1" noAdjustHandles="1" noChangeArrowheads="1" noChangeShapeType="1" noTextEdit="1"/>
              </p:cNvSpPr>
              <p:nvPr/>
            </p:nvSpPr>
            <p:spPr>
              <a:xfrm>
                <a:off x="415858" y="2239232"/>
                <a:ext cx="7671699" cy="3114058"/>
              </a:xfrm>
              <a:prstGeom prst="rect">
                <a:avLst/>
              </a:prstGeom>
              <a:blipFill>
                <a:blip r:embed="rId5"/>
                <a:stretch>
                  <a:fillRect l="-635" r="-318"/>
                </a:stretch>
              </a:blipFill>
              <a:effectLst/>
            </p:spPr>
            <p:txBody>
              <a:bodyPr/>
              <a:lstStyle/>
              <a:p>
                <a:r>
                  <a:rPr lang="en-US">
                    <a:noFill/>
                  </a:rPr>
                  <a:t> </a:t>
                </a:r>
              </a:p>
            </p:txBody>
          </p:sp>
        </mc:Fallback>
      </mc:AlternateContent>
      <p:sp>
        <p:nvSpPr>
          <p:cNvPr id="6" name="TextBox 5">
            <a:extLst>
              <a:ext uri="{FF2B5EF4-FFF2-40B4-BE49-F238E27FC236}">
                <a16:creationId xmlns:a16="http://schemas.microsoft.com/office/drawing/2014/main" id="{C26173AA-B13F-4FB2-BE4A-7D8A8FE3C70B}"/>
              </a:ext>
            </a:extLst>
          </p:cNvPr>
          <p:cNvSpPr txBox="1"/>
          <p:nvPr/>
        </p:nvSpPr>
        <p:spPr>
          <a:xfrm>
            <a:off x="8951879" y="2319790"/>
            <a:ext cx="2824263" cy="3526350"/>
          </a:xfrm>
          <a:prstGeom prst="rect">
            <a:avLst/>
          </a:prstGeom>
          <a:noFill/>
          <a:effectLst/>
        </p:spPr>
        <p:txBody>
          <a:bodyPr wrap="square" rtlCol="0">
            <a:spAutoFit/>
          </a:bodyPr>
          <a:lstStyle/>
          <a:p>
            <a:pPr>
              <a:lnSpc>
                <a:spcPct val="125000"/>
              </a:lnSpc>
            </a:pPr>
            <a:r>
              <a:rPr lang="en-US" sz="2000" dirty="0">
                <a:solidFill>
                  <a:srgbClr val="00B0F0"/>
                </a:solidFill>
                <a:cs typeface="Calibri Light" panose="020F0302020204030204" pitchFamily="34" charset="0"/>
              </a:rPr>
              <a:t>Type of source water, service population, and ownership type.</a:t>
            </a:r>
          </a:p>
          <a:p>
            <a:pPr>
              <a:lnSpc>
                <a:spcPct val="125000"/>
              </a:lnSpc>
            </a:pPr>
            <a:endParaRPr lang="en-US" sz="2000" dirty="0">
              <a:cs typeface="Calibri Light" panose="020F0302020204030204" pitchFamily="34" charset="0"/>
            </a:endParaRPr>
          </a:p>
          <a:p>
            <a:pPr>
              <a:lnSpc>
                <a:spcPct val="125000"/>
              </a:lnSpc>
            </a:pPr>
            <a:endParaRPr lang="en-US" sz="2000" dirty="0">
              <a:solidFill>
                <a:srgbClr val="FF0000"/>
              </a:solidFill>
              <a:cs typeface="Calibri Light" panose="020F0302020204030204" pitchFamily="34" charset="0"/>
            </a:endParaRPr>
          </a:p>
          <a:p>
            <a:pPr>
              <a:lnSpc>
                <a:spcPct val="125000"/>
              </a:lnSpc>
            </a:pPr>
            <a:r>
              <a:rPr lang="en-US" sz="2000" dirty="0">
                <a:solidFill>
                  <a:srgbClr val="FF0000"/>
                </a:solidFill>
                <a:cs typeface="Calibri Light" panose="020F0302020204030204" pitchFamily="34" charset="0"/>
              </a:rPr>
              <a:t>Household income, housing density, and percent nonwhite population</a:t>
            </a:r>
          </a:p>
        </p:txBody>
      </p:sp>
      <p:cxnSp>
        <p:nvCxnSpPr>
          <p:cNvPr id="4" name="Straight Connector 3">
            <a:extLst>
              <a:ext uri="{FF2B5EF4-FFF2-40B4-BE49-F238E27FC236}">
                <a16:creationId xmlns:a16="http://schemas.microsoft.com/office/drawing/2014/main" id="{CD146E18-3705-45C9-B7A3-049D695A706E}"/>
              </a:ext>
            </a:extLst>
          </p:cNvPr>
          <p:cNvCxnSpPr>
            <a:cxnSpLocks/>
          </p:cNvCxnSpPr>
          <p:nvPr/>
        </p:nvCxnSpPr>
        <p:spPr>
          <a:xfrm flipV="1">
            <a:off x="6915705" y="4154750"/>
            <a:ext cx="1479382" cy="710213"/>
          </a:xfrm>
          <a:prstGeom prst="line">
            <a:avLst/>
          </a:prstGeom>
        </p:spPr>
        <p:style>
          <a:lnRef idx="1">
            <a:schemeClr val="dk1"/>
          </a:lnRef>
          <a:fillRef idx="0">
            <a:schemeClr val="dk1"/>
          </a:fillRef>
          <a:effectRef idx="0">
            <a:schemeClr val="dk1"/>
          </a:effectRef>
          <a:fontRef idx="minor">
            <a:schemeClr val="tx1"/>
          </a:fontRef>
        </p:style>
      </p:cxnSp>
      <p:sp>
        <p:nvSpPr>
          <p:cNvPr id="12" name="Left Brace 11">
            <a:extLst>
              <a:ext uri="{FF2B5EF4-FFF2-40B4-BE49-F238E27FC236}">
                <a16:creationId xmlns:a16="http://schemas.microsoft.com/office/drawing/2014/main" id="{B3A4EFA1-C852-40C8-839D-725AA1B6DB5D}"/>
              </a:ext>
            </a:extLst>
          </p:cNvPr>
          <p:cNvSpPr/>
          <p:nvPr/>
        </p:nvSpPr>
        <p:spPr>
          <a:xfrm>
            <a:off x="8534285" y="3008767"/>
            <a:ext cx="278396" cy="2148396"/>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190524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lvl="2"/>
            <a:r>
              <a:rPr lang="en-US" sz="4000" dirty="0">
                <a:latin typeface="+mj-lt"/>
                <a:cs typeface="Calibri Light" panose="020F0302020204030204" pitchFamily="34" charset="0"/>
                <a:hlinkClick r:id="rId4"/>
              </a:rPr>
              <a:t>Allaire et al. (2018) </a:t>
            </a:r>
            <a:endParaRPr lang="en-US" sz="4000" dirty="0">
              <a:latin typeface="+mj-lt"/>
              <a:cs typeface="Calibri Light" panose="020F0302020204030204" pitchFamily="34" charset="0"/>
            </a:endParaRPr>
          </a:p>
        </p:txBody>
      </p:sp>
      <p:sp>
        <p:nvSpPr>
          <p:cNvPr id="3" name="TextBox 2">
            <a:extLst>
              <a:ext uri="{FF2B5EF4-FFF2-40B4-BE49-F238E27FC236}">
                <a16:creationId xmlns:a16="http://schemas.microsoft.com/office/drawing/2014/main" id="{A003B869-763C-4D19-A68F-0D704FEEA348}"/>
              </a:ext>
            </a:extLst>
          </p:cNvPr>
          <p:cNvSpPr txBox="1"/>
          <p:nvPr/>
        </p:nvSpPr>
        <p:spPr>
          <a:xfrm>
            <a:off x="415859" y="1865283"/>
            <a:ext cx="4644413" cy="4173194"/>
          </a:xfrm>
          <a:prstGeom prst="rect">
            <a:avLst/>
          </a:prstGeom>
          <a:noFill/>
          <a:effectLst/>
        </p:spPr>
        <p:txBody>
          <a:bodyPr wrap="square" rtlCol="0">
            <a:spAutoFit/>
          </a:bodyPr>
          <a:lstStyle/>
          <a:p>
            <a:pPr lvl="0">
              <a:lnSpc>
                <a:spcPct val="135000"/>
              </a:lnSpc>
            </a:pPr>
            <a:r>
              <a:rPr lang="en-US" sz="1800" dirty="0">
                <a:latin typeface="Calibri" panose="020F0502020204030204" pitchFamily="34" charset="0"/>
                <a:cs typeface="Calibri" panose="020F0502020204030204" pitchFamily="34" charset="0"/>
              </a:rPr>
              <a:t>Select Findings:</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In any given year from 1982-2015, 7-8% of systems have a health-based violation.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Total coliform violations are the most common.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Risk factors for violations:</a:t>
            </a:r>
          </a:p>
          <a:p>
            <a:pPr marL="1200150" lvl="2"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Past violations</a:t>
            </a:r>
          </a:p>
          <a:p>
            <a:pPr marL="1200150" lvl="2"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Public water system (non-private)</a:t>
            </a:r>
          </a:p>
          <a:p>
            <a:pPr marL="1200150" lvl="2"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Rural small water systems</a:t>
            </a:r>
          </a:p>
          <a:p>
            <a:pPr marL="1200150" lvl="2"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Lower income</a:t>
            </a:r>
          </a:p>
        </p:txBody>
      </p:sp>
      <p:pic>
        <p:nvPicPr>
          <p:cNvPr id="2050" name="Picture 2">
            <a:extLst>
              <a:ext uri="{FF2B5EF4-FFF2-40B4-BE49-F238E27FC236}">
                <a16:creationId xmlns:a16="http://schemas.microsoft.com/office/drawing/2014/main" id="{D0EBD943-7A63-4913-B649-A456301E7E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7638" y="2423604"/>
            <a:ext cx="6638503" cy="361487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22673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C16C7DA-6A09-4410-837F-588F694BEA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287" y="408372"/>
            <a:ext cx="7118628" cy="57838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7C5C30F-A5AF-A3F8-4067-6045487A86E3}"/>
              </a:ext>
            </a:extLst>
          </p:cNvPr>
          <p:cNvSpPr txBox="1"/>
          <p:nvPr/>
        </p:nvSpPr>
        <p:spPr>
          <a:xfrm>
            <a:off x="3021745" y="253662"/>
            <a:ext cx="6148510" cy="433708"/>
          </a:xfrm>
          <a:prstGeom prst="rect">
            <a:avLst/>
          </a:prstGeom>
          <a:noFill/>
          <a:effectLst/>
        </p:spPr>
        <p:txBody>
          <a:bodyPr wrap="square" rtlCol="0">
            <a:spAutoFit/>
          </a:bodyPr>
          <a:lstStyle/>
          <a:p>
            <a:pPr lvl="0">
              <a:lnSpc>
                <a:spcPct val="135000"/>
              </a:lnSpc>
            </a:pPr>
            <a:r>
              <a:rPr lang="en-US" sz="1800" b="1" dirty="0">
                <a:latin typeface="Calibri" panose="020F0502020204030204" pitchFamily="34" charset="0"/>
                <a:cs typeface="Calibri" panose="020F0502020204030204" pitchFamily="34" charset="0"/>
              </a:rPr>
              <a:t>Total SDWA Violations per CWS by County </a:t>
            </a:r>
          </a:p>
        </p:txBody>
      </p:sp>
      <p:sp>
        <p:nvSpPr>
          <p:cNvPr id="3" name="TextBox 2">
            <a:extLst>
              <a:ext uri="{FF2B5EF4-FFF2-40B4-BE49-F238E27FC236}">
                <a16:creationId xmlns:a16="http://schemas.microsoft.com/office/drawing/2014/main" id="{414786BF-87C4-EE1A-5788-4124C6425CC0}"/>
              </a:ext>
            </a:extLst>
          </p:cNvPr>
          <p:cNvSpPr txBox="1"/>
          <p:nvPr/>
        </p:nvSpPr>
        <p:spPr>
          <a:xfrm>
            <a:off x="3021745" y="3191846"/>
            <a:ext cx="6148510" cy="433708"/>
          </a:xfrm>
          <a:prstGeom prst="rect">
            <a:avLst/>
          </a:prstGeom>
          <a:noFill/>
          <a:effectLst/>
        </p:spPr>
        <p:txBody>
          <a:bodyPr wrap="square" rtlCol="0">
            <a:spAutoFit/>
          </a:bodyPr>
          <a:lstStyle/>
          <a:p>
            <a:pPr lvl="0">
              <a:lnSpc>
                <a:spcPct val="135000"/>
              </a:lnSpc>
            </a:pPr>
            <a:r>
              <a:rPr lang="en-US" sz="1800" b="1" dirty="0">
                <a:latin typeface="Calibri" panose="020F0502020204030204" pitchFamily="34" charset="0"/>
                <a:cs typeface="Calibri" panose="020F0502020204030204" pitchFamily="34" charset="0"/>
              </a:rPr>
              <a:t>Total Coliform Violations per CWS by County </a:t>
            </a:r>
          </a:p>
        </p:txBody>
      </p:sp>
    </p:spTree>
    <p:custDataLst>
      <p:tags r:id="rId1"/>
    </p:custDataLst>
    <p:extLst>
      <p:ext uri="{BB962C8B-B14F-4D97-AF65-F5344CB8AC3E}">
        <p14:creationId xmlns:p14="http://schemas.microsoft.com/office/powerpoint/2010/main" val="2606998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C0A7FB-4EF8-421A-73DC-B9F34A3D8657}"/>
              </a:ext>
            </a:extLst>
          </p:cNvPr>
          <p:cNvPicPr>
            <a:picLocks noChangeAspect="1"/>
          </p:cNvPicPr>
          <p:nvPr/>
        </p:nvPicPr>
        <p:blipFill>
          <a:blip r:embed="rId4"/>
          <a:stretch>
            <a:fillRect/>
          </a:stretch>
        </p:blipFill>
        <p:spPr>
          <a:xfrm>
            <a:off x="1124593" y="977154"/>
            <a:ext cx="9942813" cy="4522681"/>
          </a:xfrm>
          <a:prstGeom prst="rect">
            <a:avLst/>
          </a:prstGeom>
        </p:spPr>
      </p:pic>
    </p:spTree>
    <p:custDataLst>
      <p:tags r:id="rId1"/>
    </p:custDataLst>
    <p:extLst>
      <p:ext uri="{BB962C8B-B14F-4D97-AF65-F5344CB8AC3E}">
        <p14:creationId xmlns:p14="http://schemas.microsoft.com/office/powerpoint/2010/main" val="1960721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lvl="2"/>
            <a:r>
              <a:rPr lang="en-US" sz="4000" dirty="0">
                <a:latin typeface="+mj-lt"/>
                <a:cs typeface="Calibri Light" panose="020F0302020204030204" pitchFamily="34" charset="0"/>
                <a:hlinkClick r:id="rId4"/>
              </a:rPr>
              <a:t>Allaire et al. (2018) </a:t>
            </a:r>
            <a:endParaRPr lang="en-US" sz="4000" dirty="0">
              <a:latin typeface="+mj-lt"/>
              <a:cs typeface="Calibri Light" panose="020F0302020204030204" pitchFamily="34" charset="0"/>
            </a:endParaRPr>
          </a:p>
        </p:txBody>
      </p:sp>
      <p:sp>
        <p:nvSpPr>
          <p:cNvPr id="3" name="TextBox 2">
            <a:extLst>
              <a:ext uri="{FF2B5EF4-FFF2-40B4-BE49-F238E27FC236}">
                <a16:creationId xmlns:a16="http://schemas.microsoft.com/office/drawing/2014/main" id="{A003B869-763C-4D19-A68F-0D704FEEA348}"/>
              </a:ext>
            </a:extLst>
          </p:cNvPr>
          <p:cNvSpPr txBox="1"/>
          <p:nvPr/>
        </p:nvSpPr>
        <p:spPr>
          <a:xfrm>
            <a:off x="1848470" y="2230268"/>
            <a:ext cx="8495060" cy="2717347"/>
          </a:xfrm>
          <a:prstGeom prst="rect">
            <a:avLst/>
          </a:prstGeom>
          <a:noFill/>
          <a:effectLst/>
        </p:spPr>
        <p:txBody>
          <a:bodyPr wrap="square" rtlCol="0">
            <a:spAutoFit/>
          </a:bodyPr>
          <a:lstStyle/>
          <a:p>
            <a:pPr lvl="0">
              <a:lnSpc>
                <a:spcPct val="145000"/>
              </a:lnSpc>
            </a:pPr>
            <a:r>
              <a:rPr lang="en-US" sz="2400" dirty="0">
                <a:latin typeface="Calibri" panose="020F0502020204030204" pitchFamily="34" charset="0"/>
                <a:cs typeface="Calibri" panose="020F0502020204030204" pitchFamily="34" charset="0"/>
              </a:rPr>
              <a:t>Some other considerations:</a:t>
            </a:r>
          </a:p>
          <a:p>
            <a:pPr marL="742950" lvl="1" indent="-285750">
              <a:lnSpc>
                <a:spcPct val="145000"/>
              </a:lnSpc>
              <a:buFont typeface="Wingdings" panose="05000000000000000000" pitchFamily="2" charset="2"/>
              <a:buChar char="§"/>
            </a:pPr>
            <a:r>
              <a:rPr lang="en-US" sz="2400" dirty="0">
                <a:latin typeface="Calibri" panose="020F0502020204030204" pitchFamily="34" charset="0"/>
                <a:cs typeface="Calibri" panose="020F0502020204030204" pitchFamily="34" charset="0"/>
              </a:rPr>
              <a:t>Why only 18,000 water systems? </a:t>
            </a:r>
          </a:p>
          <a:p>
            <a:pPr marL="1257300" lvl="2" indent="-342900">
              <a:lnSpc>
                <a:spcPct val="145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There are over 150,000 total systems in the US today.</a:t>
            </a:r>
          </a:p>
          <a:p>
            <a:pPr marL="742950" lvl="1" indent="-285750">
              <a:lnSpc>
                <a:spcPct val="145000"/>
              </a:lnSpc>
              <a:buFont typeface="Wingdings" panose="05000000000000000000" pitchFamily="2" charset="2"/>
              <a:buChar char="§"/>
            </a:pPr>
            <a:r>
              <a:rPr lang="en-US" sz="2400" dirty="0">
                <a:latin typeface="Calibri" panose="020F0502020204030204" pitchFamily="34" charset="0"/>
                <a:cs typeface="Calibri" panose="020F0502020204030204" pitchFamily="34" charset="0"/>
              </a:rPr>
              <a:t>Reporting and monitoring violations are excluded. Why?</a:t>
            </a:r>
          </a:p>
          <a:p>
            <a:pPr marL="742950" lvl="1" indent="-285750">
              <a:lnSpc>
                <a:spcPct val="145000"/>
              </a:lnSpc>
              <a:buFont typeface="Wingdings" panose="05000000000000000000" pitchFamily="2" charset="2"/>
              <a:buChar char="§"/>
            </a:pPr>
            <a:r>
              <a:rPr lang="en-US" sz="2400" dirty="0">
                <a:latin typeface="Calibri" panose="020F0502020204030204" pitchFamily="34" charset="0"/>
                <a:cs typeface="Calibri" panose="020F0502020204030204" pitchFamily="34" charset="0"/>
              </a:rPr>
              <a:t>What does a violation really represent? </a:t>
            </a:r>
          </a:p>
        </p:txBody>
      </p:sp>
    </p:spTree>
    <p:custDataLst>
      <p:tags r:id="rId1"/>
    </p:custDataLst>
    <p:extLst>
      <p:ext uri="{BB962C8B-B14F-4D97-AF65-F5344CB8AC3E}">
        <p14:creationId xmlns:p14="http://schemas.microsoft.com/office/powerpoint/2010/main" val="923200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lvl="2"/>
            <a:r>
              <a:rPr lang="en-US" sz="4000" dirty="0">
                <a:latin typeface="+mj-lt"/>
                <a:cs typeface="Calibri Light" panose="020F0302020204030204" pitchFamily="34" charset="0"/>
                <a:hlinkClick r:id="rId4"/>
              </a:rPr>
              <a:t>Pullen </a:t>
            </a:r>
            <a:r>
              <a:rPr lang="en-US" sz="4000" dirty="0" err="1">
                <a:latin typeface="+mj-lt"/>
                <a:cs typeface="Calibri Light" panose="020F0302020204030204" pitchFamily="34" charset="0"/>
                <a:hlinkClick r:id="rId4"/>
              </a:rPr>
              <a:t>Fedinick</a:t>
            </a:r>
            <a:r>
              <a:rPr lang="en-US" sz="4000" dirty="0">
                <a:latin typeface="+mj-lt"/>
                <a:cs typeface="Calibri Light" panose="020F0302020204030204" pitchFamily="34" charset="0"/>
                <a:hlinkClick r:id="rId4"/>
              </a:rPr>
              <a:t> et al. (2022)</a:t>
            </a:r>
            <a:endParaRPr lang="en-US" sz="4000" dirty="0">
              <a:latin typeface="+mj-lt"/>
              <a:cs typeface="Calibri Light" panose="020F0302020204030204" pitchFamily="34" charset="0"/>
            </a:endParaRPr>
          </a:p>
        </p:txBody>
      </p:sp>
      <p:sp>
        <p:nvSpPr>
          <p:cNvPr id="3" name="TextBox 2">
            <a:extLst>
              <a:ext uri="{FF2B5EF4-FFF2-40B4-BE49-F238E27FC236}">
                <a16:creationId xmlns:a16="http://schemas.microsoft.com/office/drawing/2014/main" id="{6B71A37A-D9C9-497D-B663-14C9D76C501C}"/>
              </a:ext>
            </a:extLst>
          </p:cNvPr>
          <p:cNvSpPr txBox="1"/>
          <p:nvPr/>
        </p:nvSpPr>
        <p:spPr>
          <a:xfrm>
            <a:off x="731685" y="2277274"/>
            <a:ext cx="4879002" cy="3425297"/>
          </a:xfrm>
          <a:prstGeom prst="rect">
            <a:avLst/>
          </a:prstGeom>
          <a:noFill/>
          <a:effectLst/>
        </p:spPr>
        <p:txBody>
          <a:bodyPr wrap="square" rtlCol="0">
            <a:spAutoFit/>
          </a:bodyPr>
          <a:lstStyle/>
          <a:p>
            <a:pPr lvl="0">
              <a:lnSpc>
                <a:spcPct val="135000"/>
              </a:lnSpc>
            </a:pPr>
            <a:r>
              <a:rPr lang="en-US" sz="1800" b="1" dirty="0">
                <a:latin typeface="Calibri" panose="020F0502020204030204" pitchFamily="34" charset="0"/>
                <a:cs typeface="Calibri" panose="020F0502020204030204" pitchFamily="34" charset="0"/>
              </a:rPr>
              <a:t>Research goals: </a:t>
            </a:r>
          </a:p>
          <a:p>
            <a:pPr marL="342900" lvl="0" indent="-342900">
              <a:lnSpc>
                <a:spcPct val="135000"/>
              </a:lnSpc>
              <a:buAutoNum type="arabicParenR"/>
            </a:pPr>
            <a:r>
              <a:rPr lang="en-US" dirty="0">
                <a:latin typeface="Calibri" panose="020F0502020204030204" pitchFamily="34" charset="0"/>
                <a:cs typeface="Calibri" panose="020F0502020204030204" pitchFamily="34" charset="0"/>
              </a:rPr>
              <a:t>C</a:t>
            </a:r>
            <a:r>
              <a:rPr lang="en-US" sz="1800" dirty="0">
                <a:latin typeface="Calibri" panose="020F0502020204030204" pitchFamily="34" charset="0"/>
                <a:cs typeface="Calibri" panose="020F0502020204030204" pitchFamily="34" charset="0"/>
              </a:rPr>
              <a:t>haracterize overall counts of SDWA violations and population affected (2016-2019). </a:t>
            </a:r>
          </a:p>
          <a:p>
            <a:pPr marL="342900" lvl="0" indent="-342900">
              <a:lnSpc>
                <a:spcPct val="135000"/>
              </a:lnSpc>
              <a:buAutoNum type="arabicParenR"/>
            </a:pPr>
            <a:r>
              <a:rPr lang="en-US" dirty="0">
                <a:latin typeface="Calibri" panose="020F0502020204030204" pitchFamily="34" charset="0"/>
                <a:cs typeface="Calibri" panose="020F0502020204030204" pitchFamily="34" charset="0"/>
              </a:rPr>
              <a:t>Determine correlations between violation count, health-based violation count, and CDC social vulnerability indicators (socioeconomic, minority status and linguistic isolation, and household composition). </a:t>
            </a:r>
            <a:endParaRPr lang="en-US" sz="1800" dirty="0">
              <a:latin typeface="Calibri" panose="020F0502020204030204" pitchFamily="34" charset="0"/>
              <a:cs typeface="Calibri" panose="020F0502020204030204" pitchFamily="34" charset="0"/>
            </a:endParaRPr>
          </a:p>
          <a:p>
            <a:pPr marL="342900" lvl="0" indent="-342900">
              <a:lnSpc>
                <a:spcPct val="135000"/>
              </a:lnSpc>
              <a:buAutoNum type="arabicParenR"/>
            </a:pPr>
            <a:r>
              <a:rPr lang="en-US" dirty="0">
                <a:latin typeface="Calibri" panose="020F0502020204030204" pitchFamily="34" charset="0"/>
                <a:cs typeface="Calibri" panose="020F0502020204030204" pitchFamily="34" charset="0"/>
              </a:rPr>
              <a:t>List concrete solutions. </a:t>
            </a:r>
            <a:endParaRPr lang="en-US" sz="1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FB73970-2C67-4FB5-8053-AA45833EA6D5}"/>
              </a:ext>
            </a:extLst>
          </p:cNvPr>
          <p:cNvSpPr txBox="1"/>
          <p:nvPr/>
        </p:nvSpPr>
        <p:spPr>
          <a:xfrm>
            <a:off x="6767744" y="2277274"/>
            <a:ext cx="6148510" cy="2303451"/>
          </a:xfrm>
          <a:prstGeom prst="rect">
            <a:avLst/>
          </a:prstGeom>
          <a:noFill/>
          <a:effectLst/>
        </p:spPr>
        <p:txBody>
          <a:bodyPr wrap="square" rtlCol="0">
            <a:spAutoFit/>
          </a:bodyPr>
          <a:lstStyle/>
          <a:p>
            <a:pPr lvl="0">
              <a:lnSpc>
                <a:spcPct val="135000"/>
              </a:lnSpc>
            </a:pPr>
            <a:r>
              <a:rPr lang="en-US" sz="1800" b="1" dirty="0">
                <a:latin typeface="Calibri" panose="020F0502020204030204" pitchFamily="34" charset="0"/>
                <a:cs typeface="Calibri" panose="020F0502020204030204" pitchFamily="34" charset="0"/>
              </a:rPr>
              <a:t>Methods: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Narrative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Case studies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Summary statistics</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Correlation plots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Visualizations (</a:t>
            </a:r>
            <a:r>
              <a:rPr lang="en-US" dirty="0" err="1">
                <a:latin typeface="Calibri" panose="020F0502020204030204" pitchFamily="34" charset="0"/>
                <a:cs typeface="Calibri" panose="020F0502020204030204" pitchFamily="34" charset="0"/>
              </a:rPr>
              <a:t>chloropleths</a:t>
            </a:r>
            <a:r>
              <a:rPr lang="en-US" dirty="0">
                <a:latin typeface="Calibri" panose="020F0502020204030204" pitchFamily="34" charset="0"/>
                <a:cs typeface="Calibri" panose="020F0502020204030204" pitchFamily="34" charset="0"/>
              </a:rPr>
              <a:t>)</a:t>
            </a:r>
          </a:p>
        </p:txBody>
      </p:sp>
    </p:spTree>
    <p:custDataLst>
      <p:tags r:id="rId1"/>
    </p:custDataLst>
    <p:extLst>
      <p:ext uri="{BB962C8B-B14F-4D97-AF65-F5344CB8AC3E}">
        <p14:creationId xmlns:p14="http://schemas.microsoft.com/office/powerpoint/2010/main" val="1317776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71A37A-D9C9-497D-B663-14C9D76C501C}"/>
              </a:ext>
            </a:extLst>
          </p:cNvPr>
          <p:cNvSpPr txBox="1"/>
          <p:nvPr/>
        </p:nvSpPr>
        <p:spPr>
          <a:xfrm>
            <a:off x="166650" y="1155429"/>
            <a:ext cx="3730185" cy="4547142"/>
          </a:xfrm>
          <a:prstGeom prst="rect">
            <a:avLst/>
          </a:prstGeom>
          <a:noFill/>
          <a:effectLst/>
        </p:spPr>
        <p:txBody>
          <a:bodyPr wrap="square" rtlCol="0">
            <a:spAutoFit/>
          </a:bodyPr>
          <a:lstStyle/>
          <a:p>
            <a:pPr lvl="0">
              <a:lnSpc>
                <a:spcPct val="135000"/>
              </a:lnSpc>
            </a:pPr>
            <a:r>
              <a:rPr lang="en-US" dirty="0">
                <a:latin typeface="Calibri" panose="020F0502020204030204" pitchFamily="34" charset="0"/>
                <a:cs typeface="Calibri" panose="020F0502020204030204" pitchFamily="34" charset="0"/>
              </a:rPr>
              <a:t>Select findings:</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130 million people were served by water systems that had some type of violation from 2016-2019.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45 million served by systems with health-based violations.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Counties with more minority and linguistically isolated individuals have more total violations and health-based violations. </a:t>
            </a:r>
          </a:p>
        </p:txBody>
      </p:sp>
      <p:pic>
        <p:nvPicPr>
          <p:cNvPr id="4" name="Picture 3">
            <a:extLst>
              <a:ext uri="{FF2B5EF4-FFF2-40B4-BE49-F238E27FC236}">
                <a16:creationId xmlns:a16="http://schemas.microsoft.com/office/drawing/2014/main" id="{3241ED37-5171-4D5C-9E4C-EB0BBA1373ED}"/>
              </a:ext>
            </a:extLst>
          </p:cNvPr>
          <p:cNvPicPr>
            <a:picLocks noChangeAspect="1"/>
          </p:cNvPicPr>
          <p:nvPr/>
        </p:nvPicPr>
        <p:blipFill>
          <a:blip r:embed="rId4"/>
          <a:stretch>
            <a:fillRect/>
          </a:stretch>
        </p:blipFill>
        <p:spPr>
          <a:xfrm>
            <a:off x="3896835" y="535227"/>
            <a:ext cx="8295165" cy="5787546"/>
          </a:xfrm>
          <a:prstGeom prst="rect">
            <a:avLst/>
          </a:prstGeom>
        </p:spPr>
      </p:pic>
    </p:spTree>
    <p:custDataLst>
      <p:tags r:id="rId1"/>
    </p:custDataLst>
    <p:extLst>
      <p:ext uri="{BB962C8B-B14F-4D97-AF65-F5344CB8AC3E}">
        <p14:creationId xmlns:p14="http://schemas.microsoft.com/office/powerpoint/2010/main" val="4114407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71A37A-D9C9-497D-B663-14C9D76C501C}"/>
              </a:ext>
            </a:extLst>
          </p:cNvPr>
          <p:cNvSpPr txBox="1"/>
          <p:nvPr/>
        </p:nvSpPr>
        <p:spPr>
          <a:xfrm>
            <a:off x="660579" y="2464247"/>
            <a:ext cx="2783957" cy="1929503"/>
          </a:xfrm>
          <a:prstGeom prst="rect">
            <a:avLst/>
          </a:prstGeom>
          <a:noFill/>
          <a:effectLst/>
        </p:spPr>
        <p:txBody>
          <a:bodyPr wrap="square" rtlCol="0">
            <a:spAutoFit/>
          </a:bodyPr>
          <a:lstStyle/>
          <a:p>
            <a:pPr>
              <a:lnSpc>
                <a:spcPct val="135000"/>
              </a:lnSpc>
            </a:pPr>
            <a:r>
              <a:rPr lang="en-US" dirty="0">
                <a:latin typeface="Calibri" panose="020F0502020204030204" pitchFamily="34" charset="0"/>
                <a:cs typeface="Calibri" panose="020F0502020204030204" pitchFamily="34" charset="0"/>
              </a:rPr>
              <a:t>These same communities are 40% more likely to be in chronic non-compliance, or active violation for 12 consecutive quarters. </a:t>
            </a:r>
          </a:p>
        </p:txBody>
      </p:sp>
      <p:pic>
        <p:nvPicPr>
          <p:cNvPr id="5" name="Picture 4">
            <a:extLst>
              <a:ext uri="{FF2B5EF4-FFF2-40B4-BE49-F238E27FC236}">
                <a16:creationId xmlns:a16="http://schemas.microsoft.com/office/drawing/2014/main" id="{FB4A3B89-C0A5-41F4-BDFA-858ADF1B42C9}"/>
              </a:ext>
            </a:extLst>
          </p:cNvPr>
          <p:cNvPicPr>
            <a:picLocks noChangeAspect="1"/>
          </p:cNvPicPr>
          <p:nvPr/>
        </p:nvPicPr>
        <p:blipFill>
          <a:blip r:embed="rId4"/>
          <a:stretch>
            <a:fillRect/>
          </a:stretch>
        </p:blipFill>
        <p:spPr>
          <a:xfrm>
            <a:off x="3582897" y="603289"/>
            <a:ext cx="8481850" cy="5651421"/>
          </a:xfrm>
          <a:prstGeom prst="rect">
            <a:avLst/>
          </a:prstGeom>
        </p:spPr>
      </p:pic>
    </p:spTree>
    <p:custDataLst>
      <p:tags r:id="rId1"/>
    </p:custDataLst>
    <p:extLst>
      <p:ext uri="{BB962C8B-B14F-4D97-AF65-F5344CB8AC3E}">
        <p14:creationId xmlns:p14="http://schemas.microsoft.com/office/powerpoint/2010/main" val="709864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j-lt"/>
                <a:ea typeface="Cambria" panose="02040503050406030204" pitchFamily="18" charset="0"/>
              </a:rPr>
              <a:t>Part 3: Frontiers in Drinking Water</a:t>
            </a:r>
          </a:p>
        </p:txBody>
      </p:sp>
    </p:spTree>
    <p:extLst>
      <p:ext uri="{BB962C8B-B14F-4D97-AF65-F5344CB8AC3E}">
        <p14:creationId xmlns:p14="http://schemas.microsoft.com/office/powerpoint/2010/main" val="981616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15859" y="2239232"/>
            <a:ext cx="4786456" cy="3330142"/>
          </a:xfrm>
          <a:prstGeom prst="rect">
            <a:avLst/>
          </a:prstGeom>
          <a:noFill/>
          <a:effectLst/>
        </p:spPr>
        <p:txBody>
          <a:bodyPr wrap="square" rtlCol="0">
            <a:spAutoFit/>
          </a:bodyPr>
          <a:lstStyle/>
          <a:p>
            <a:pPr lvl="0">
              <a:lnSpc>
                <a:spcPct val="135000"/>
              </a:lnSpc>
            </a:pPr>
            <a:r>
              <a:rPr lang="en-US" sz="1800" dirty="0">
                <a:solidFill>
                  <a:srgbClr val="0070C0"/>
                </a:solidFill>
                <a:latin typeface="Calibri" panose="020F0502020204030204" pitchFamily="34" charset="0"/>
                <a:cs typeface="Calibri" panose="020F0502020204030204" pitchFamily="34" charset="0"/>
              </a:rPr>
              <a:t>Service boundaries </a:t>
            </a:r>
            <a:r>
              <a:rPr lang="en-US" sz="1800" dirty="0">
                <a:solidFill>
                  <a:srgbClr val="000000"/>
                </a:solidFill>
                <a:latin typeface="Calibri" panose="020F0502020204030204" pitchFamily="34" charset="0"/>
                <a:cs typeface="Calibri" panose="020F0502020204030204" pitchFamily="34" charset="0"/>
              </a:rPr>
              <a:t>approximate the geographic extent of a community water system customer base. </a:t>
            </a:r>
          </a:p>
          <a:p>
            <a:pPr lvl="0">
              <a:lnSpc>
                <a:spcPct val="135000"/>
              </a:lnSpc>
            </a:pPr>
            <a:endParaRPr lang="en-US" sz="1800" dirty="0">
              <a:solidFill>
                <a:srgbClr val="000000"/>
              </a:solidFill>
              <a:latin typeface="Calibri" panose="020F0502020204030204" pitchFamily="34" charset="0"/>
              <a:cs typeface="Calibri" panose="020F0502020204030204" pitchFamily="34" charset="0"/>
            </a:endParaRPr>
          </a:p>
          <a:p>
            <a:pPr lvl="0">
              <a:lnSpc>
                <a:spcPct val="135000"/>
              </a:lnSpc>
            </a:pPr>
            <a:r>
              <a:rPr lang="en-US" sz="1800" dirty="0">
                <a:solidFill>
                  <a:srgbClr val="000000"/>
                </a:solidFill>
                <a:latin typeface="Calibri" panose="020F0502020204030204" pitchFamily="34" charset="0"/>
                <a:cs typeface="Calibri" panose="020F0502020204030204" pitchFamily="34" charset="0"/>
              </a:rPr>
              <a:t>They allow us to join water quality data to:</a:t>
            </a:r>
          </a:p>
          <a:p>
            <a:pPr marL="742950" lvl="1" indent="-285750">
              <a:lnSpc>
                <a:spcPct val="135000"/>
              </a:lnSpc>
              <a:buFont typeface="Wingdings" panose="05000000000000000000" pitchFamily="2" charset="2"/>
              <a:buChar char="§"/>
            </a:pPr>
            <a:r>
              <a:rPr lang="en-US" sz="1800" dirty="0">
                <a:solidFill>
                  <a:srgbClr val="000000"/>
                </a:solidFill>
                <a:latin typeface="Calibri" panose="020F0502020204030204" pitchFamily="34" charset="0"/>
                <a:cs typeface="Calibri" panose="020F0502020204030204" pitchFamily="34" charset="0"/>
              </a:rPr>
              <a:t>Demographic characteristics.</a:t>
            </a:r>
          </a:p>
          <a:p>
            <a:pPr marL="742950" lvl="1" indent="-285750">
              <a:lnSpc>
                <a:spcPct val="135000"/>
              </a:lnSpc>
              <a:buFont typeface="Wingdings" panose="05000000000000000000" pitchFamily="2" charset="2"/>
              <a:buChar char="§"/>
            </a:pPr>
            <a:r>
              <a:rPr lang="en-US" sz="1800" dirty="0">
                <a:solidFill>
                  <a:srgbClr val="000000"/>
                </a:solidFill>
                <a:latin typeface="Calibri" panose="020F0502020204030204" pitchFamily="34" charset="0"/>
                <a:cs typeface="Calibri" panose="020F0502020204030204" pitchFamily="34" charset="0"/>
              </a:rPr>
              <a:t>Economic disadvantage.</a:t>
            </a:r>
          </a:p>
          <a:p>
            <a:pPr marL="742950" lvl="1" indent="-285750">
              <a:lnSpc>
                <a:spcPct val="135000"/>
              </a:lnSpc>
              <a:buFont typeface="Wingdings" panose="05000000000000000000" pitchFamily="2" charset="2"/>
              <a:buChar char="§"/>
            </a:pPr>
            <a:r>
              <a:rPr lang="en-US" sz="1800" dirty="0">
                <a:solidFill>
                  <a:srgbClr val="000000"/>
                </a:solidFill>
                <a:latin typeface="Calibri" panose="020F0502020204030204" pitchFamily="34" charset="0"/>
                <a:cs typeface="Calibri" panose="020F0502020204030204" pitchFamily="34" charset="0"/>
              </a:rPr>
              <a:t>EJSCREEN vulnerability indicators.</a:t>
            </a:r>
          </a:p>
          <a:p>
            <a:pPr lvl="1"/>
            <a:endParaRPr lang="en-US" sz="1600" dirty="0">
              <a:solidFill>
                <a:srgbClr val="000000"/>
              </a:solidFill>
              <a:latin typeface="Calibri" panose="020F0502020204030204" pitchFamily="34" charset="0"/>
              <a:cs typeface="Calibri" panose="020F05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801612" y="65106"/>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Service Boundaries</a:t>
            </a:r>
          </a:p>
        </p:txBody>
      </p:sp>
      <p:pic>
        <p:nvPicPr>
          <p:cNvPr id="2" name="Picture 1">
            <a:extLst>
              <a:ext uri="{FF2B5EF4-FFF2-40B4-BE49-F238E27FC236}">
                <a16:creationId xmlns:a16="http://schemas.microsoft.com/office/drawing/2014/main" id="{4C2C48CC-3AF3-2C9E-CA96-CEDD7645F6CD}"/>
              </a:ext>
            </a:extLst>
          </p:cNvPr>
          <p:cNvPicPr>
            <a:picLocks noChangeAspect="1"/>
          </p:cNvPicPr>
          <p:nvPr/>
        </p:nvPicPr>
        <p:blipFill>
          <a:blip r:embed="rId4"/>
          <a:stretch>
            <a:fillRect/>
          </a:stretch>
        </p:blipFill>
        <p:spPr>
          <a:xfrm>
            <a:off x="6311935" y="578733"/>
            <a:ext cx="5464206" cy="4990641"/>
          </a:xfrm>
          <a:prstGeom prst="rect">
            <a:avLst/>
          </a:prstGeom>
        </p:spPr>
      </p:pic>
      <p:sp>
        <p:nvSpPr>
          <p:cNvPr id="3" name="Content Placeholder 2">
            <a:extLst>
              <a:ext uri="{FF2B5EF4-FFF2-40B4-BE49-F238E27FC236}">
                <a16:creationId xmlns:a16="http://schemas.microsoft.com/office/drawing/2014/main" id="{96141398-5C0B-32E8-1C30-34C596385533}"/>
              </a:ext>
            </a:extLst>
          </p:cNvPr>
          <p:cNvSpPr txBox="1">
            <a:spLocks/>
          </p:cNvSpPr>
          <p:nvPr/>
        </p:nvSpPr>
        <p:spPr>
          <a:xfrm>
            <a:off x="6311934" y="5569374"/>
            <a:ext cx="5464205" cy="616062"/>
          </a:xfrm>
          <a:prstGeom prst="rect">
            <a:avLst/>
          </a:prstGeom>
          <a:noFill/>
        </p:spPr>
        <p:txBody>
          <a:bodyPr vert="horz" lIns="91440" tIns="45720" rIns="91440" bIns="45720" rtlCol="0">
            <a:normAutofit/>
          </a:bodyPr>
          <a:lstStyle>
            <a:lvl1pPr marL="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1pPr>
            <a:lvl2pPr marL="4572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400" b="1" dirty="0">
                <a:solidFill>
                  <a:srgbClr val="0070C0"/>
                </a:solidFill>
                <a:latin typeface="Calibri" panose="020F0502020204030204" pitchFamily="34" charset="0"/>
                <a:cs typeface="Calibri" panose="020F0502020204030204" pitchFamily="34" charset="0"/>
              </a:rPr>
              <a:t>Figure: </a:t>
            </a:r>
            <a:r>
              <a:rPr lang="en-US" sz="1400" dirty="0">
                <a:solidFill>
                  <a:srgbClr val="000000"/>
                </a:solidFill>
                <a:latin typeface="Calibri" panose="020F0502020204030204" pitchFamily="34" charset="0"/>
                <a:cs typeface="Calibri" panose="020F0502020204030204" pitchFamily="34" charset="0"/>
              </a:rPr>
              <a:t>Service Boundaries in the Greater Chicago Region. Water purchase links in blue.  </a:t>
            </a:r>
          </a:p>
          <a:p>
            <a:endParaRPr lang="en-US" sz="1400" dirty="0">
              <a:solidFill>
                <a:srgbClr val="00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48961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84602" y="2264381"/>
            <a:ext cx="5771609" cy="391107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Many prior efforts to regulate drinking water before SDWA.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Widespread chlorination of drinking water supplies in the 1920s reduced the average risk of death from waterborne disease from 5% over a lifetime to 0.03% by 1940 (</a:t>
            </a:r>
            <a:r>
              <a:rPr lang="en-US" sz="2000" dirty="0">
                <a:cs typeface="Calibri Light" panose="020F0302020204030204" pitchFamily="34" charset="0"/>
                <a:hlinkClick r:id="rId4"/>
              </a:rPr>
              <a:t>Morris, 2007</a:t>
            </a:r>
            <a:r>
              <a:rPr lang="en-US" sz="2000" dirty="0">
                <a:cs typeface="Calibri Light" panose="020F0302020204030204" pitchFamily="34" charset="0"/>
              </a:rPr>
              <a:t>).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Differences-in-differences was invented by John Snow, a physician studying cholera in London.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155647"/>
            <a:ext cx="7225748" cy="158668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History of Drinking Water Regulation</a:t>
            </a:r>
          </a:p>
        </p:txBody>
      </p:sp>
      <p:pic>
        <p:nvPicPr>
          <p:cNvPr id="5124" name="Picture 4" descr="Role of disinfection in suppressing the spread of pathogens with drinking  water: possibilities and limitations - ScienceDirect">
            <a:extLst>
              <a:ext uri="{FF2B5EF4-FFF2-40B4-BE49-F238E27FC236}">
                <a16:creationId xmlns:a16="http://schemas.microsoft.com/office/drawing/2014/main" id="{F5284C7F-AA34-A8B2-3C5B-4D1873786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4576" y="2352324"/>
            <a:ext cx="4436555" cy="36476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BB19E68-D89A-9DA7-EC12-06DE2711135E}"/>
              </a:ext>
            </a:extLst>
          </p:cNvPr>
          <p:cNvSpPr txBox="1"/>
          <p:nvPr/>
        </p:nvSpPr>
        <p:spPr>
          <a:xfrm>
            <a:off x="10890504" y="5999930"/>
            <a:ext cx="1078992" cy="369332"/>
          </a:xfrm>
          <a:prstGeom prst="rect">
            <a:avLst/>
          </a:prstGeom>
          <a:noFill/>
        </p:spPr>
        <p:txBody>
          <a:bodyPr wrap="square" rtlCol="0">
            <a:spAutoFit/>
          </a:bodyPr>
          <a:lstStyle/>
          <a:p>
            <a:r>
              <a:rPr lang="en-US" dirty="0">
                <a:hlinkClick r:id="rId6"/>
              </a:rPr>
              <a:t>Source. </a:t>
            </a:r>
            <a:endParaRPr lang="en-US" dirty="0"/>
          </a:p>
        </p:txBody>
      </p:sp>
    </p:spTree>
    <p:custDataLst>
      <p:tags r:id="rId1"/>
    </p:custDataLst>
    <p:extLst>
      <p:ext uri="{BB962C8B-B14F-4D97-AF65-F5344CB8AC3E}">
        <p14:creationId xmlns:p14="http://schemas.microsoft.com/office/powerpoint/2010/main" val="268295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15270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Combining Demographics and Water Quality</a:t>
            </a:r>
          </a:p>
        </p:txBody>
      </p:sp>
      <p:pic>
        <p:nvPicPr>
          <p:cNvPr id="5" name="Picture 4">
            <a:extLst>
              <a:ext uri="{FF2B5EF4-FFF2-40B4-BE49-F238E27FC236}">
                <a16:creationId xmlns:a16="http://schemas.microsoft.com/office/drawing/2014/main" id="{E11D0754-CC63-D075-14F7-94AB997224C0}"/>
              </a:ext>
            </a:extLst>
          </p:cNvPr>
          <p:cNvPicPr>
            <a:picLocks noChangeAspect="1"/>
          </p:cNvPicPr>
          <p:nvPr/>
        </p:nvPicPr>
        <p:blipFill>
          <a:blip r:embed="rId4"/>
          <a:stretch>
            <a:fillRect/>
          </a:stretch>
        </p:blipFill>
        <p:spPr>
          <a:xfrm>
            <a:off x="115410" y="1396050"/>
            <a:ext cx="12076590" cy="4893903"/>
          </a:xfrm>
          <a:prstGeom prst="rect">
            <a:avLst/>
          </a:prstGeom>
        </p:spPr>
      </p:pic>
    </p:spTree>
    <p:custDataLst>
      <p:tags r:id="rId1"/>
    </p:custDataLst>
    <p:extLst>
      <p:ext uri="{BB962C8B-B14F-4D97-AF65-F5344CB8AC3E}">
        <p14:creationId xmlns:p14="http://schemas.microsoft.com/office/powerpoint/2010/main" val="454991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C873E10-D107-6069-AE15-EA4263BCC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7122" y="303973"/>
            <a:ext cx="3381629" cy="5729575"/>
          </a:xfrm>
          <a:prstGeom prst="rect">
            <a:avLst/>
          </a:prstGeom>
        </p:spPr>
      </p:pic>
      <p:sp>
        <p:nvSpPr>
          <p:cNvPr id="4" name="Content Placeholder 2">
            <a:extLst>
              <a:ext uri="{FF2B5EF4-FFF2-40B4-BE49-F238E27FC236}">
                <a16:creationId xmlns:a16="http://schemas.microsoft.com/office/drawing/2014/main" id="{69D3D4A7-1AC0-DE05-ED97-FD498770995E}"/>
              </a:ext>
            </a:extLst>
          </p:cNvPr>
          <p:cNvSpPr txBox="1">
            <a:spLocks/>
          </p:cNvSpPr>
          <p:nvPr/>
        </p:nvSpPr>
        <p:spPr>
          <a:xfrm>
            <a:off x="231227" y="1466850"/>
            <a:ext cx="6850891" cy="471570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35000"/>
              </a:lnSpc>
              <a:buFont typeface="Arial" panose="020B0604020202020204" pitchFamily="34" charset="0"/>
              <a:buNone/>
            </a:pPr>
            <a:r>
              <a:rPr lang="en-US" sz="1733">
                <a:solidFill>
                  <a:srgbClr val="000000"/>
                </a:solidFill>
                <a:latin typeface="Calibri" panose="020F0502020204030204" pitchFamily="34" charset="0"/>
                <a:cs typeface="Calibri" panose="020F0502020204030204" pitchFamily="34" charset="0"/>
              </a:rPr>
              <a:t>Dark blue census tracts, those in the top third of the distribution for both contaminant index and percent minority, have high EJSCREEN vulnerability indicators.</a:t>
            </a:r>
          </a:p>
          <a:p>
            <a:pPr lvl="1">
              <a:lnSpc>
                <a:spcPct val="135000"/>
              </a:lnSpc>
            </a:pPr>
            <a:endParaRPr lang="en-US" sz="2400">
              <a:solidFill>
                <a:srgbClr val="000000"/>
              </a:solidFill>
              <a:latin typeface="Calibri" panose="020F0502020204030204" pitchFamily="34" charset="0"/>
              <a:cs typeface="Calibri" panose="020F0502020204030204" pitchFamily="34" charset="0"/>
            </a:endParaRPr>
          </a:p>
          <a:p>
            <a:pPr lvl="1"/>
            <a:endParaRPr lang="en-US" sz="2133" dirty="0">
              <a:solidFill>
                <a:srgbClr val="000000"/>
              </a:solidFill>
              <a:latin typeface="Calibri" panose="020F0502020204030204" pitchFamily="34" charset="0"/>
              <a:cs typeface="Calibri" panose="020F0502020204030204" pitchFamily="34" charset="0"/>
            </a:endParaRPr>
          </a:p>
        </p:txBody>
      </p:sp>
      <p:sp>
        <p:nvSpPr>
          <p:cNvPr id="5" name="Title 2">
            <a:extLst>
              <a:ext uri="{FF2B5EF4-FFF2-40B4-BE49-F238E27FC236}">
                <a16:creationId xmlns:a16="http://schemas.microsoft.com/office/drawing/2014/main" id="{07472E30-9C7A-9243-6662-43B3A2DEA9A8}"/>
              </a:ext>
            </a:extLst>
          </p:cNvPr>
          <p:cNvSpPr txBox="1">
            <a:spLocks/>
          </p:cNvSpPr>
          <p:nvPr/>
        </p:nvSpPr>
        <p:spPr>
          <a:xfrm>
            <a:off x="537687" y="20845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A Simple Contaminant Index in New Jersey</a:t>
            </a:r>
          </a:p>
        </p:txBody>
      </p:sp>
      <p:graphicFrame>
        <p:nvGraphicFramePr>
          <p:cNvPr id="6" name="Table 5">
            <a:extLst>
              <a:ext uri="{FF2B5EF4-FFF2-40B4-BE49-F238E27FC236}">
                <a16:creationId xmlns:a16="http://schemas.microsoft.com/office/drawing/2014/main" id="{D308EA0D-ACE7-1937-60B9-8D61554536E5}"/>
              </a:ext>
            </a:extLst>
          </p:cNvPr>
          <p:cNvGraphicFramePr>
            <a:graphicFrameLocks noGrp="1"/>
          </p:cNvGraphicFramePr>
          <p:nvPr/>
        </p:nvGraphicFramePr>
        <p:xfrm>
          <a:off x="326190" y="2784687"/>
          <a:ext cx="7161954" cy="2617028"/>
        </p:xfrm>
        <a:graphic>
          <a:graphicData uri="http://schemas.openxmlformats.org/drawingml/2006/table">
            <a:tbl>
              <a:tblPr firstRow="1" firstCol="1" bandRow="1"/>
              <a:tblGrid>
                <a:gridCol w="2481580">
                  <a:extLst>
                    <a:ext uri="{9D8B030D-6E8A-4147-A177-3AD203B41FA5}">
                      <a16:colId xmlns:a16="http://schemas.microsoft.com/office/drawing/2014/main" val="3995734905"/>
                    </a:ext>
                  </a:extLst>
                </a:gridCol>
                <a:gridCol w="1559560">
                  <a:extLst>
                    <a:ext uri="{9D8B030D-6E8A-4147-A177-3AD203B41FA5}">
                      <a16:colId xmlns:a16="http://schemas.microsoft.com/office/drawing/2014/main" val="2786795702"/>
                    </a:ext>
                  </a:extLst>
                </a:gridCol>
                <a:gridCol w="1560407">
                  <a:extLst>
                    <a:ext uri="{9D8B030D-6E8A-4147-A177-3AD203B41FA5}">
                      <a16:colId xmlns:a16="http://schemas.microsoft.com/office/drawing/2014/main" val="382167162"/>
                    </a:ext>
                  </a:extLst>
                </a:gridCol>
                <a:gridCol w="1560407">
                  <a:extLst>
                    <a:ext uri="{9D8B030D-6E8A-4147-A177-3AD203B41FA5}">
                      <a16:colId xmlns:a16="http://schemas.microsoft.com/office/drawing/2014/main" val="2676981650"/>
                    </a:ext>
                  </a:extLst>
                </a:gridCol>
              </a:tblGrid>
              <a:tr h="467784">
                <a:tc>
                  <a:txBody>
                    <a:bodyPr/>
                    <a:lstStyle/>
                    <a:p>
                      <a:pPr marL="0" marR="0">
                        <a:lnSpc>
                          <a:spcPct val="107000"/>
                        </a:lnSpc>
                        <a:spcBef>
                          <a:spcPts val="0"/>
                        </a:spcBef>
                        <a:spcAft>
                          <a:spcPts val="0"/>
                        </a:spcAft>
                      </a:pPr>
                      <a:r>
                        <a:rPr lang="en-US" sz="15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EJSCREEN Indicator (2021)</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5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Average over Dark Blue Tracts </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State Average</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5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National Average</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a:noFill/>
                    </a:lnL>
                    <a:lnR>
                      <a:noFill/>
                    </a:lnR>
                    <a:lnT>
                      <a:noFill/>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2230771491"/>
                  </a:ext>
                </a:extLst>
              </a:tr>
              <a:tr h="356447">
                <a:tc>
                  <a:txBody>
                    <a:bodyPr/>
                    <a:lstStyle/>
                    <a:p>
                      <a:pPr marL="0" marR="0">
                        <a:lnSpc>
                          <a:spcPct val="107000"/>
                        </a:lnSpc>
                        <a:spcBef>
                          <a:spcPts val="0"/>
                        </a:spcBef>
                        <a:spcAft>
                          <a:spcPts val="0"/>
                        </a:spcAft>
                      </a:pPr>
                      <a:r>
                        <a:rPr lang="en-US" sz="1500" i="1">
                          <a:effectLst/>
                          <a:latin typeface="Calibri" panose="020F0502020204030204" pitchFamily="34" charset="0"/>
                          <a:ea typeface="Calibri" panose="020F0502020204030204" pitchFamily="34" charset="0"/>
                          <a:cs typeface="Times New Roman" panose="02020603050405020304" pitchFamily="18" charset="0"/>
                        </a:rPr>
                        <a:t>Pct. Minority</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46.7</a:t>
                      </a:r>
                    </a:p>
                  </a:txBody>
                  <a:tcPr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500" dirty="0">
                          <a:effectLst/>
                          <a:latin typeface="Calibri" panose="020F0502020204030204" pitchFamily="34" charset="0"/>
                          <a:ea typeface="Calibri" panose="020F0502020204030204" pitchFamily="34" charset="0"/>
                          <a:cs typeface="Times New Roman" panose="02020603050405020304" pitchFamily="18" charset="0"/>
                        </a:rPr>
                        <a:t>23.9</a:t>
                      </a:r>
                    </a:p>
                  </a:txBody>
                  <a:tcPr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31.4</a:t>
                      </a:r>
                    </a:p>
                  </a:txBody>
                  <a:tcPr marT="0" marB="0" anchor="ctr">
                    <a:lnL>
                      <a:noFill/>
                    </a:lnL>
                    <a:lnR>
                      <a:noFill/>
                    </a:lnR>
                    <a:lnT w="19050" cap="flat" cmpd="dbl"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05168425"/>
                  </a:ext>
                </a:extLst>
              </a:tr>
              <a:tr h="356447">
                <a:tc>
                  <a:txBody>
                    <a:bodyPr/>
                    <a:lstStyle/>
                    <a:p>
                      <a:pPr marL="0" marR="0">
                        <a:lnSpc>
                          <a:spcPct val="107000"/>
                        </a:lnSpc>
                        <a:spcBef>
                          <a:spcPts val="0"/>
                        </a:spcBef>
                        <a:spcAft>
                          <a:spcPts val="0"/>
                        </a:spcAft>
                      </a:pPr>
                      <a:r>
                        <a:rPr lang="en-US" sz="1500" i="1">
                          <a:effectLst/>
                          <a:latin typeface="Calibri" panose="020F0502020204030204" pitchFamily="34" charset="0"/>
                          <a:ea typeface="Calibri" panose="020F0502020204030204" pitchFamily="34" charset="0"/>
                          <a:cs typeface="Times New Roman" panose="02020603050405020304" pitchFamily="18" charset="0"/>
                        </a:rPr>
                        <a:t>Pct. Low Income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81.5</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44.9</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39.9</a:t>
                      </a:r>
                    </a:p>
                  </a:txBody>
                  <a:tcPr marT="0" marB="0" anchor="ctr">
                    <a:lnL>
                      <a:noFill/>
                    </a:lnL>
                    <a:lnR>
                      <a:noFill/>
                    </a:lnR>
                    <a:lnT>
                      <a:noFill/>
                    </a:lnT>
                    <a:lnB>
                      <a:noFill/>
                    </a:lnB>
                  </a:tcPr>
                </a:tc>
                <a:extLst>
                  <a:ext uri="{0D108BD9-81ED-4DB2-BD59-A6C34878D82A}">
                    <a16:rowId xmlns:a16="http://schemas.microsoft.com/office/drawing/2014/main" val="3974156074"/>
                  </a:ext>
                </a:extLst>
              </a:tr>
              <a:tr h="356447">
                <a:tc>
                  <a:txBody>
                    <a:bodyPr/>
                    <a:lstStyle/>
                    <a:p>
                      <a:pPr marL="0" marR="0">
                        <a:lnSpc>
                          <a:spcPct val="107000"/>
                        </a:lnSpc>
                        <a:spcBef>
                          <a:spcPts val="0"/>
                        </a:spcBef>
                        <a:spcAft>
                          <a:spcPts val="0"/>
                        </a:spcAft>
                      </a:pPr>
                      <a:r>
                        <a:rPr lang="en-US" sz="1500" i="1">
                          <a:effectLst/>
                          <a:latin typeface="Calibri" panose="020F0502020204030204" pitchFamily="34" charset="0"/>
                          <a:ea typeface="Calibri" panose="020F0502020204030204" pitchFamily="34" charset="0"/>
                          <a:cs typeface="Times New Roman" panose="02020603050405020304" pitchFamily="18" charset="0"/>
                        </a:rPr>
                        <a:t>Pct. Linguistic Isolation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17.1</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7.2</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5.4</a:t>
                      </a:r>
                    </a:p>
                  </a:txBody>
                  <a:tcPr marT="0" marB="0" anchor="ctr">
                    <a:lnL>
                      <a:noFill/>
                    </a:lnL>
                    <a:lnR>
                      <a:noFill/>
                    </a:lnR>
                    <a:lnT>
                      <a:noFill/>
                    </a:lnT>
                    <a:lnB>
                      <a:noFill/>
                    </a:lnB>
                  </a:tcPr>
                </a:tc>
                <a:extLst>
                  <a:ext uri="{0D108BD9-81ED-4DB2-BD59-A6C34878D82A}">
                    <a16:rowId xmlns:a16="http://schemas.microsoft.com/office/drawing/2014/main" val="4067671895"/>
                  </a:ext>
                </a:extLst>
              </a:tr>
              <a:tr h="356447">
                <a:tc>
                  <a:txBody>
                    <a:bodyPr/>
                    <a:lstStyle/>
                    <a:p>
                      <a:pPr marL="0" marR="0">
                        <a:lnSpc>
                          <a:spcPct val="107000"/>
                        </a:lnSpc>
                        <a:spcBef>
                          <a:spcPts val="0"/>
                        </a:spcBef>
                        <a:spcAft>
                          <a:spcPts val="0"/>
                        </a:spcAft>
                      </a:pPr>
                      <a:r>
                        <a:rPr lang="en-US" sz="1500" i="1" dirty="0">
                          <a:effectLst/>
                          <a:latin typeface="Calibri" panose="020F0502020204030204" pitchFamily="34" charset="0"/>
                          <a:ea typeface="Calibri" panose="020F0502020204030204" pitchFamily="34" charset="0"/>
                          <a:cs typeface="Times New Roman" panose="02020603050405020304" pitchFamily="18" charset="0"/>
                        </a:rPr>
                        <a:t>PM 2.5 </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dirty="0">
                          <a:effectLst/>
                          <a:latin typeface="Calibri" panose="020F0502020204030204" pitchFamily="34" charset="0"/>
                          <a:ea typeface="Calibri" panose="020F0502020204030204" pitchFamily="34" charset="0"/>
                          <a:cs typeface="Times New Roman" panose="02020603050405020304" pitchFamily="18" charset="0"/>
                        </a:rPr>
                        <a:t>8.8</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8.3</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8.7</a:t>
                      </a:r>
                    </a:p>
                  </a:txBody>
                  <a:tcPr marT="0" marB="0" anchor="ctr">
                    <a:lnL>
                      <a:noFill/>
                    </a:lnL>
                    <a:lnR>
                      <a:noFill/>
                    </a:lnR>
                    <a:lnT>
                      <a:noFill/>
                    </a:lnT>
                    <a:lnB>
                      <a:noFill/>
                    </a:lnB>
                  </a:tcPr>
                </a:tc>
                <a:extLst>
                  <a:ext uri="{0D108BD9-81ED-4DB2-BD59-A6C34878D82A}">
                    <a16:rowId xmlns:a16="http://schemas.microsoft.com/office/drawing/2014/main" val="3742427569"/>
                  </a:ext>
                </a:extLst>
              </a:tr>
              <a:tr h="356447">
                <a:tc>
                  <a:txBody>
                    <a:bodyPr/>
                    <a:lstStyle/>
                    <a:p>
                      <a:pPr marL="0" marR="0">
                        <a:lnSpc>
                          <a:spcPct val="107000"/>
                        </a:lnSpc>
                        <a:spcBef>
                          <a:spcPts val="0"/>
                        </a:spcBef>
                        <a:spcAft>
                          <a:spcPts val="0"/>
                        </a:spcAft>
                      </a:pPr>
                      <a:r>
                        <a:rPr lang="en-US" sz="1500" i="1" dirty="0">
                          <a:effectLst/>
                          <a:latin typeface="Calibri" panose="020F0502020204030204" pitchFamily="34" charset="0"/>
                          <a:ea typeface="Calibri" panose="020F0502020204030204" pitchFamily="34" charset="0"/>
                          <a:cs typeface="Times New Roman" panose="02020603050405020304" pitchFamily="18" charset="0"/>
                        </a:rPr>
                        <a:t>Traffic Proximity</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1386.3</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852.2</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705.0</a:t>
                      </a:r>
                    </a:p>
                  </a:txBody>
                  <a:tcPr marT="0" marB="0" anchor="ctr">
                    <a:lnL>
                      <a:noFill/>
                    </a:lnL>
                    <a:lnR>
                      <a:noFill/>
                    </a:lnR>
                    <a:lnT>
                      <a:noFill/>
                    </a:lnT>
                    <a:lnB>
                      <a:noFill/>
                    </a:lnB>
                  </a:tcPr>
                </a:tc>
                <a:extLst>
                  <a:ext uri="{0D108BD9-81ED-4DB2-BD59-A6C34878D82A}">
                    <a16:rowId xmlns:a16="http://schemas.microsoft.com/office/drawing/2014/main" val="3549812338"/>
                  </a:ext>
                </a:extLst>
              </a:tr>
              <a:tr h="356447">
                <a:tc>
                  <a:txBody>
                    <a:bodyPr/>
                    <a:lstStyle/>
                    <a:p>
                      <a:pPr marL="0" marR="0">
                        <a:lnSpc>
                          <a:spcPct val="107000"/>
                        </a:lnSpc>
                        <a:spcBef>
                          <a:spcPts val="0"/>
                        </a:spcBef>
                        <a:spcAft>
                          <a:spcPts val="0"/>
                        </a:spcAft>
                      </a:pPr>
                      <a:r>
                        <a:rPr lang="en-US" sz="1500" i="1" dirty="0">
                          <a:effectLst/>
                          <a:latin typeface="Calibri" panose="020F0502020204030204" pitchFamily="34" charset="0"/>
                          <a:ea typeface="Calibri" panose="020F0502020204030204" pitchFamily="34" charset="0"/>
                          <a:cs typeface="Times New Roman" panose="02020603050405020304" pitchFamily="18" charset="0"/>
                        </a:rPr>
                        <a:t>Pct pre-1960 Housing </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59.6</a:t>
                      </a:r>
                    </a:p>
                  </a:txBody>
                  <a:tcPr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41.1</a:t>
                      </a:r>
                    </a:p>
                  </a:txBody>
                  <a:tcPr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500" dirty="0">
                          <a:effectLst/>
                          <a:latin typeface="Calibri" panose="020F0502020204030204" pitchFamily="34" charset="0"/>
                          <a:ea typeface="Calibri" panose="020F0502020204030204" pitchFamily="34" charset="0"/>
                          <a:cs typeface="Times New Roman" panose="02020603050405020304" pitchFamily="18" charset="0"/>
                        </a:rPr>
                        <a:t>27.2</a:t>
                      </a:r>
                    </a:p>
                  </a:txBody>
                  <a:tcPr marT="0" marB="0" anchor="ctr">
                    <a:lnL>
                      <a:noFill/>
                    </a:lnL>
                    <a:lnR>
                      <a:noFill/>
                    </a:lnR>
                    <a:lnT>
                      <a:noFill/>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296266199"/>
                  </a:ext>
                </a:extLst>
              </a:tr>
            </a:tbl>
          </a:graphicData>
        </a:graphic>
      </p:graphicFrame>
      <p:sp>
        <p:nvSpPr>
          <p:cNvPr id="7" name="Content Placeholder 2">
            <a:extLst>
              <a:ext uri="{FF2B5EF4-FFF2-40B4-BE49-F238E27FC236}">
                <a16:creationId xmlns:a16="http://schemas.microsoft.com/office/drawing/2014/main" id="{A11D5335-3501-4BD1-DC31-92863E085ACB}"/>
              </a:ext>
            </a:extLst>
          </p:cNvPr>
          <p:cNvSpPr txBox="1">
            <a:spLocks/>
          </p:cNvSpPr>
          <p:nvPr/>
        </p:nvSpPr>
        <p:spPr>
          <a:xfrm>
            <a:off x="231227" y="5391151"/>
            <a:ext cx="7532208" cy="409195"/>
          </a:xfrm>
          <a:prstGeom prst="rect">
            <a:avLst/>
          </a:prstGeom>
          <a:noFill/>
        </p:spPr>
        <p:txBody>
          <a:bodyPr vert="horz" lIns="121920" tIns="60960" rIns="121920" bIns="60960" rtlCol="0">
            <a:noAutofit/>
          </a:bodyPr>
          <a:lstStyle>
            <a:lvl1pPr marL="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1pPr>
            <a:lvl2pPr marL="4572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70">
              <a:spcBef>
                <a:spcPts val="0"/>
              </a:spcBef>
              <a:spcAft>
                <a:spcPts val="0"/>
              </a:spcAft>
              <a:defRPr/>
            </a:pPr>
            <a:r>
              <a:rPr lang="en-US" sz="1333" i="1" dirty="0">
                <a:solidFill>
                  <a:srgbClr val="000000"/>
                </a:solidFill>
                <a:latin typeface="Calibri" panose="020F0502020204030204" pitchFamily="34" charset="0"/>
                <a:cs typeface="Calibri" panose="020F0502020204030204" pitchFamily="34" charset="0"/>
              </a:rPr>
              <a:t>Notes: Population-weighted averages reported. </a:t>
            </a:r>
          </a:p>
          <a:p>
            <a:pPr defTabSz="1219170">
              <a:spcBef>
                <a:spcPts val="0"/>
              </a:spcBef>
              <a:spcAft>
                <a:spcPts val="0"/>
              </a:spcAft>
              <a:defRPr/>
            </a:pPr>
            <a:r>
              <a:rPr lang="en-US" sz="1333" i="1" dirty="0">
                <a:solidFill>
                  <a:srgbClr val="000000"/>
                </a:solidFill>
                <a:latin typeface="Calibri" panose="020F0502020204030204" pitchFamily="34" charset="0"/>
                <a:cs typeface="Calibri" panose="020F0502020204030204" pitchFamily="34" charset="0"/>
              </a:rPr>
              <a:t>Data Source: </a:t>
            </a:r>
            <a:r>
              <a:rPr lang="en-US" sz="1333" i="1" dirty="0">
                <a:solidFill>
                  <a:srgbClr val="000000"/>
                </a:solidFill>
                <a:latin typeface="Calibri" panose="020F0502020204030204" pitchFamily="34" charset="0"/>
                <a:cs typeface="Calibri" panose="020F0502020204030204" pitchFamily="34" charset="0"/>
                <a:hlinkClick r:id="rId3"/>
              </a:rPr>
              <a:t>https://gaftp.epa.gov/EJSCREEN/2021/</a:t>
            </a:r>
            <a:r>
              <a:rPr lang="en-US" sz="1333" i="1" dirty="0">
                <a:solidFill>
                  <a:srgbClr val="000000"/>
                </a:solidFill>
                <a:latin typeface="Calibri" panose="020F0502020204030204" pitchFamily="34" charset="0"/>
                <a:cs typeface="Calibri" panose="020F0502020204030204" pitchFamily="34" charset="0"/>
              </a:rPr>
              <a:t> </a:t>
            </a:r>
          </a:p>
          <a:p>
            <a:pPr defTabSz="1219170">
              <a:spcAft>
                <a:spcPts val="800"/>
              </a:spcAft>
              <a:defRPr/>
            </a:pPr>
            <a:endParaRPr lang="en-US" sz="1333" i="1" dirty="0">
              <a:solidFill>
                <a:srgbClr val="000000"/>
              </a:solidFill>
              <a:latin typeface="Calibri" panose="020F0502020204030204" pitchFamily="34" charset="0"/>
              <a:cs typeface="Calibri" panose="020F0502020204030204" pitchFamily="34" charset="0"/>
            </a:endParaRPr>
          </a:p>
        </p:txBody>
      </p:sp>
      <p:pic>
        <p:nvPicPr>
          <p:cNvPr id="9" name="Picture 8" descr="Shape, square&#10;&#10;Description automatically generated">
            <a:extLst>
              <a:ext uri="{FF2B5EF4-FFF2-40B4-BE49-F238E27FC236}">
                <a16:creationId xmlns:a16="http://schemas.microsoft.com/office/drawing/2014/main" id="{D963D900-CD8A-056A-2FB2-148F11A631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7572" y="426887"/>
            <a:ext cx="2174428" cy="1961049"/>
          </a:xfrm>
          <a:prstGeom prst="rect">
            <a:avLst/>
          </a:prstGeom>
        </p:spPr>
      </p:pic>
      <p:sp>
        <p:nvSpPr>
          <p:cNvPr id="10" name="Content Placeholder 2">
            <a:extLst>
              <a:ext uri="{FF2B5EF4-FFF2-40B4-BE49-F238E27FC236}">
                <a16:creationId xmlns:a16="http://schemas.microsoft.com/office/drawing/2014/main" id="{D87AF6B6-390E-87C3-A7EC-D9E1ED8A879D}"/>
              </a:ext>
            </a:extLst>
          </p:cNvPr>
          <p:cNvSpPr txBox="1">
            <a:spLocks/>
          </p:cNvSpPr>
          <p:nvPr/>
        </p:nvSpPr>
        <p:spPr>
          <a:xfrm>
            <a:off x="10210800" y="4671490"/>
            <a:ext cx="1981200" cy="1759623"/>
          </a:xfrm>
          <a:prstGeom prst="rect">
            <a:avLst/>
          </a:prstGeom>
          <a:noFill/>
        </p:spPr>
        <p:txBody>
          <a:bodyPr vert="horz" lIns="121920" tIns="60960" rIns="121920" bIns="60960" rtlCol="0">
            <a:noAutofit/>
          </a:bodyPr>
          <a:lstStyle>
            <a:lvl1pPr marL="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1pPr>
            <a:lvl2pPr marL="4572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70">
              <a:spcAft>
                <a:spcPts val="800"/>
              </a:spcAft>
              <a:defRPr/>
            </a:pPr>
            <a:r>
              <a:rPr lang="en-US" sz="1867" b="1" dirty="0">
                <a:solidFill>
                  <a:srgbClr val="0070C0"/>
                </a:solidFill>
                <a:latin typeface="Calibri" panose="020F0502020204030204" pitchFamily="34" charset="0"/>
                <a:cs typeface="Calibri" panose="020F0502020204030204" pitchFamily="34" charset="0"/>
              </a:rPr>
              <a:t>Figure: </a:t>
            </a:r>
            <a:r>
              <a:rPr lang="en-US" sz="1867" dirty="0">
                <a:solidFill>
                  <a:srgbClr val="000000"/>
                </a:solidFill>
                <a:latin typeface="Calibri" panose="020F0502020204030204" pitchFamily="34" charset="0"/>
                <a:cs typeface="Calibri" panose="020F0502020204030204" pitchFamily="34" charset="0"/>
              </a:rPr>
              <a:t>Contaminant Index and % Minority in New Jersey</a:t>
            </a:r>
          </a:p>
          <a:p>
            <a:pPr defTabSz="1219170">
              <a:spcAft>
                <a:spcPts val="800"/>
              </a:spcAft>
              <a:defRPr/>
            </a:pPr>
            <a:endParaRPr lang="en-US" sz="1867"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828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C6C239-067C-81FD-C600-632A36C4D45D}"/>
              </a:ext>
            </a:extLst>
          </p:cNvPr>
          <p:cNvPicPr>
            <a:picLocks noChangeAspect="1"/>
          </p:cNvPicPr>
          <p:nvPr/>
        </p:nvPicPr>
        <p:blipFill>
          <a:blip r:embed="rId2"/>
          <a:stretch>
            <a:fillRect/>
          </a:stretch>
        </p:blipFill>
        <p:spPr>
          <a:xfrm>
            <a:off x="836579" y="608166"/>
            <a:ext cx="7606176" cy="5641667"/>
          </a:xfrm>
          <a:prstGeom prst="rect">
            <a:avLst/>
          </a:prstGeom>
        </p:spPr>
      </p:pic>
      <p:sp>
        <p:nvSpPr>
          <p:cNvPr id="6" name="TextBox 5">
            <a:extLst>
              <a:ext uri="{FF2B5EF4-FFF2-40B4-BE49-F238E27FC236}">
                <a16:creationId xmlns:a16="http://schemas.microsoft.com/office/drawing/2014/main" id="{1115B92D-F642-56DC-D8ED-AFF5B27EC0D8}"/>
              </a:ext>
            </a:extLst>
          </p:cNvPr>
          <p:cNvSpPr txBox="1"/>
          <p:nvPr/>
        </p:nvSpPr>
        <p:spPr>
          <a:xfrm>
            <a:off x="8913086" y="1281103"/>
            <a:ext cx="2824263" cy="429579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A figure from my dissertation showing the effects of coal ash effluents on drinking water quality in the Southeast. </a:t>
            </a:r>
          </a:p>
          <a:p>
            <a:pPr>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It shows increases in SDWA violations in years when effluent was released upstream. </a:t>
            </a:r>
          </a:p>
        </p:txBody>
      </p:sp>
    </p:spTree>
    <p:extLst>
      <p:ext uri="{BB962C8B-B14F-4D97-AF65-F5344CB8AC3E}">
        <p14:creationId xmlns:p14="http://schemas.microsoft.com/office/powerpoint/2010/main" val="2749553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0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rgbClr val="0070C0"/>
                </a:solidFill>
                <a:latin typeface="+mj-lt"/>
              </a:rPr>
              <a:t>Recap</a:t>
            </a:r>
            <a:endParaRPr lang="fr-FR" sz="4000" dirty="0">
              <a:solidFill>
                <a:srgbClr val="0070C0"/>
              </a:solidFill>
              <a:latin typeface="+mj-lt"/>
            </a:endParaRPr>
          </a:p>
        </p:txBody>
      </p:sp>
      <p:sp>
        <p:nvSpPr>
          <p:cNvPr id="4" name="TextBox 3">
            <a:extLst>
              <a:ext uri="{FF2B5EF4-FFF2-40B4-BE49-F238E27FC236}">
                <a16:creationId xmlns:a16="http://schemas.microsoft.com/office/drawing/2014/main" id="{21BC9C1A-2C0A-C647-439F-D071114C11D6}"/>
              </a:ext>
            </a:extLst>
          </p:cNvPr>
          <p:cNvSpPr txBox="1"/>
          <p:nvPr/>
        </p:nvSpPr>
        <p:spPr>
          <a:xfrm>
            <a:off x="2813016" y="2206330"/>
            <a:ext cx="6565968" cy="3141629"/>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There is much work to be done re: economics and drinking water. A few key areas: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Using more geospatially precise water system information.</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Move from violations to samples.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Expand the number of contaminants.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Assess the root causes of non-compliance.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Investigate health outcomes. </a:t>
            </a:r>
          </a:p>
        </p:txBody>
      </p:sp>
    </p:spTree>
    <p:custDataLst>
      <p:tags r:id="rId1"/>
    </p:custDataLst>
    <p:extLst>
      <p:ext uri="{BB962C8B-B14F-4D97-AF65-F5344CB8AC3E}">
        <p14:creationId xmlns:p14="http://schemas.microsoft.com/office/powerpoint/2010/main" val="3940355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j-lt"/>
                <a:ea typeface="Cambria" panose="02040503050406030204" pitchFamily="18" charset="0"/>
              </a:rPr>
              <a:t>Part 4: Case Study #4 on the PFAS Drinking Water Rule</a:t>
            </a:r>
          </a:p>
        </p:txBody>
      </p:sp>
    </p:spTree>
    <p:extLst>
      <p:ext uri="{BB962C8B-B14F-4D97-AF65-F5344CB8AC3E}">
        <p14:creationId xmlns:p14="http://schemas.microsoft.com/office/powerpoint/2010/main" val="3941437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C1114C5-4090-AE34-02FC-F7E59BB400B0}"/>
              </a:ext>
            </a:extLst>
          </p:cNvPr>
          <p:cNvSpPr txBox="1">
            <a:spLocks/>
          </p:cNvSpPr>
          <p:nvPr/>
        </p:nvSpPr>
        <p:spPr>
          <a:xfrm>
            <a:off x="537687" y="20845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What Are Per- and Polyfluoroalkyl Substances (PFAS)?</a:t>
            </a:r>
          </a:p>
        </p:txBody>
      </p:sp>
      <p:pic>
        <p:nvPicPr>
          <p:cNvPr id="6" name="Picture 5">
            <a:extLst>
              <a:ext uri="{FF2B5EF4-FFF2-40B4-BE49-F238E27FC236}">
                <a16:creationId xmlns:a16="http://schemas.microsoft.com/office/drawing/2014/main" id="{3DF7D8F3-497F-E45B-12A3-6E9FC423B526}"/>
              </a:ext>
            </a:extLst>
          </p:cNvPr>
          <p:cNvPicPr>
            <a:picLocks noChangeAspect="1"/>
          </p:cNvPicPr>
          <p:nvPr/>
        </p:nvPicPr>
        <p:blipFill rotWithShape="1">
          <a:blip r:embed="rId2"/>
          <a:srcRect l="805" t="3713" r="2514" b="11341"/>
          <a:stretch/>
        </p:blipFill>
        <p:spPr>
          <a:xfrm>
            <a:off x="164112" y="1634387"/>
            <a:ext cx="6014745" cy="4591044"/>
          </a:xfrm>
          <a:prstGeom prst="rect">
            <a:avLst/>
          </a:prstGeom>
          <a:ln>
            <a:solidFill>
              <a:schemeClr val="tx1"/>
            </a:solidFill>
          </a:ln>
        </p:spPr>
      </p:pic>
      <p:sp>
        <p:nvSpPr>
          <p:cNvPr id="7" name="Content Placeholder 7">
            <a:extLst>
              <a:ext uri="{FF2B5EF4-FFF2-40B4-BE49-F238E27FC236}">
                <a16:creationId xmlns:a16="http://schemas.microsoft.com/office/drawing/2014/main" id="{A072FDE3-E9E0-7CEF-137D-6FB2B1A0D2E6}"/>
              </a:ext>
            </a:extLst>
          </p:cNvPr>
          <p:cNvSpPr>
            <a:spLocks noGrp="1"/>
          </p:cNvSpPr>
          <p:nvPr>
            <p:ph idx="1"/>
          </p:nvPr>
        </p:nvSpPr>
        <p:spPr>
          <a:xfrm>
            <a:off x="6553078" y="1803062"/>
            <a:ext cx="4916872" cy="3471151"/>
          </a:xfrm>
        </p:spPr>
        <p:txBody>
          <a:bodyPr>
            <a:noAutofit/>
          </a:bodyPr>
          <a:lstStyle/>
          <a:p>
            <a:pPr marL="0" indent="0">
              <a:lnSpc>
                <a:spcPct val="145000"/>
              </a:lnSpc>
              <a:spcBef>
                <a:spcPts val="0"/>
              </a:spcBef>
              <a:spcAft>
                <a:spcPts val="0"/>
              </a:spcAft>
              <a:buNone/>
            </a:pPr>
            <a:r>
              <a:rPr lang="en-US" sz="1600" b="1" dirty="0">
                <a:solidFill>
                  <a:srgbClr val="0070C0"/>
                </a:solidFill>
                <a:latin typeface="Calibri" panose="020F0502020204030204" pitchFamily="34" charset="0"/>
                <a:cs typeface="Calibri" panose="020F0502020204030204" pitchFamily="34" charset="0"/>
              </a:rPr>
              <a:t>PFAS refers to a large class of synthetic chemicals.</a:t>
            </a:r>
          </a:p>
          <a:p>
            <a:pPr marL="0" indent="0">
              <a:lnSpc>
                <a:spcPct val="145000"/>
              </a:lnSpc>
              <a:spcBef>
                <a:spcPts val="0"/>
              </a:spcBef>
              <a:spcAft>
                <a:spcPts val="0"/>
              </a:spcAft>
              <a:buNone/>
            </a:pPr>
            <a:r>
              <a:rPr lang="en-US" sz="1600" dirty="0">
                <a:latin typeface="Calibri" panose="020F0502020204030204" pitchFamily="34" charset="0"/>
                <a:cs typeface="Calibri" panose="020F0502020204030204" pitchFamily="34" charset="0"/>
              </a:rPr>
              <a:t>Chains of carbon atoms surrounded by fluorine atoms.</a:t>
            </a:r>
            <a:endParaRPr lang="en-US" sz="1600" b="1" dirty="0">
              <a:latin typeface="Calibri" panose="020F0502020204030204" pitchFamily="34" charset="0"/>
              <a:cs typeface="Calibri" panose="020F0502020204030204" pitchFamily="34" charset="0"/>
            </a:endParaRPr>
          </a:p>
          <a:p>
            <a:pPr marL="0" indent="0">
              <a:lnSpc>
                <a:spcPct val="145000"/>
              </a:lnSpc>
              <a:spcBef>
                <a:spcPts val="0"/>
              </a:spcBef>
              <a:spcAft>
                <a:spcPts val="0"/>
              </a:spcAft>
              <a:buNone/>
            </a:pPr>
            <a:r>
              <a:rPr lang="en-US" sz="1600" b="1" dirty="0">
                <a:solidFill>
                  <a:srgbClr val="0070C0"/>
                </a:solidFill>
                <a:latin typeface="Calibri" panose="020F0502020204030204" pitchFamily="34" charset="0"/>
                <a:cs typeface="Calibri" panose="020F0502020204030204" pitchFamily="34" charset="0"/>
              </a:rPr>
              <a:t>Used in homes, businesses, and industry since the 1940s.</a:t>
            </a:r>
          </a:p>
          <a:p>
            <a:pPr marL="0" indent="0">
              <a:lnSpc>
                <a:spcPct val="145000"/>
              </a:lnSpc>
              <a:spcBef>
                <a:spcPts val="0"/>
              </a:spcBef>
              <a:spcAft>
                <a:spcPts val="0"/>
              </a:spcAft>
              <a:buNone/>
            </a:pPr>
            <a:r>
              <a:rPr lang="en-US" sz="1600" dirty="0">
                <a:latin typeface="Calibri" panose="020F0502020204030204" pitchFamily="34" charset="0"/>
                <a:cs typeface="Calibri" panose="020F0502020204030204" pitchFamily="34" charset="0"/>
              </a:rPr>
              <a:t>Detected in soil, water, and air samples.</a:t>
            </a:r>
          </a:p>
          <a:p>
            <a:pPr marL="0" indent="0">
              <a:lnSpc>
                <a:spcPct val="145000"/>
              </a:lnSpc>
              <a:spcBef>
                <a:spcPts val="0"/>
              </a:spcBef>
              <a:spcAft>
                <a:spcPts val="0"/>
              </a:spcAft>
              <a:buNone/>
            </a:pPr>
            <a:r>
              <a:rPr lang="en-US" sz="1600" dirty="0">
                <a:latin typeface="Calibri" panose="020F0502020204030204" pitchFamily="34" charset="0"/>
                <a:cs typeface="Calibri" panose="020F0502020204030204" pitchFamily="34" charset="0"/>
              </a:rPr>
              <a:t>Most people have been exposed to PFAS. </a:t>
            </a:r>
          </a:p>
          <a:p>
            <a:pPr marL="0" indent="0">
              <a:lnSpc>
                <a:spcPct val="145000"/>
              </a:lnSpc>
              <a:spcBef>
                <a:spcPts val="0"/>
              </a:spcBef>
              <a:spcAft>
                <a:spcPts val="0"/>
              </a:spcAft>
              <a:buNone/>
            </a:pPr>
            <a:r>
              <a:rPr lang="en-US" sz="1600" dirty="0">
                <a:latin typeface="Calibri" panose="020F0502020204030204" pitchFamily="34" charset="0"/>
                <a:cs typeface="Calibri" panose="020F0502020204030204" pitchFamily="34" charset="0"/>
              </a:rPr>
              <a:t>Resist decomposition in the environment and in the human body (“forever chemicals”). </a:t>
            </a:r>
          </a:p>
          <a:p>
            <a:pPr marL="0" indent="0">
              <a:lnSpc>
                <a:spcPct val="145000"/>
              </a:lnSpc>
              <a:spcBef>
                <a:spcPts val="0"/>
              </a:spcBef>
              <a:spcAft>
                <a:spcPts val="0"/>
              </a:spcAft>
              <a:buNone/>
            </a:pPr>
            <a:r>
              <a:rPr lang="en-US" sz="1600" b="1" dirty="0">
                <a:solidFill>
                  <a:srgbClr val="0070C0"/>
                </a:solidFill>
                <a:latin typeface="Calibri" panose="020F0502020204030204" pitchFamily="34" charset="0"/>
                <a:cs typeface="Calibri" panose="020F0502020204030204" pitchFamily="34" charset="0"/>
              </a:rPr>
              <a:t>Known or suspected toxicity.</a:t>
            </a:r>
          </a:p>
          <a:p>
            <a:pPr marL="0" indent="0">
              <a:lnSpc>
                <a:spcPct val="145000"/>
              </a:lnSpc>
              <a:spcBef>
                <a:spcPts val="0"/>
              </a:spcBef>
              <a:spcAft>
                <a:spcPts val="0"/>
              </a:spcAft>
              <a:buNone/>
            </a:pPr>
            <a:r>
              <a:rPr lang="en-US" sz="1600" dirty="0">
                <a:latin typeface="Calibri" panose="020F0502020204030204" pitchFamily="34" charset="0"/>
                <a:cs typeface="Calibri" panose="020F0502020204030204" pitchFamily="34" charset="0"/>
              </a:rPr>
              <a:t>Potential developmental, reproductive, liver, immune, thyroid, cardiovascular, and kidney effects.</a:t>
            </a:r>
          </a:p>
          <a:p>
            <a:pPr marL="0" indent="0">
              <a:lnSpc>
                <a:spcPct val="145000"/>
              </a:lnSpc>
              <a:spcBef>
                <a:spcPts val="0"/>
              </a:spcBef>
              <a:spcAft>
                <a:spcPts val="0"/>
              </a:spcAft>
              <a:buNone/>
            </a:pPr>
            <a:r>
              <a:rPr lang="en-US" sz="1600" dirty="0">
                <a:latin typeface="Calibri" panose="020F0502020204030204" pitchFamily="34" charset="0"/>
                <a:cs typeface="Calibri" panose="020F0502020204030204" pitchFamily="34" charset="0"/>
              </a:rPr>
              <a:t>Some are relatively well understood; many others are not.</a:t>
            </a:r>
          </a:p>
        </p:txBody>
      </p:sp>
    </p:spTree>
    <p:extLst>
      <p:ext uri="{BB962C8B-B14F-4D97-AF65-F5344CB8AC3E}">
        <p14:creationId xmlns:p14="http://schemas.microsoft.com/office/powerpoint/2010/main" val="1789876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60553F-B58F-6842-CC90-E30D4ADE073A}"/>
              </a:ext>
            </a:extLst>
          </p:cNvPr>
          <p:cNvSpPr txBox="1"/>
          <p:nvPr/>
        </p:nvSpPr>
        <p:spPr>
          <a:xfrm>
            <a:off x="2141707" y="270783"/>
            <a:ext cx="7908586" cy="591059"/>
          </a:xfrm>
          <a:prstGeom prst="rect">
            <a:avLst/>
          </a:prstGeom>
          <a:noFill/>
          <a:effectLst/>
        </p:spPr>
        <p:txBody>
          <a:bodyPr wrap="square" rtlCol="0">
            <a:spAutoFit/>
          </a:bodyPr>
          <a:lstStyle/>
          <a:p>
            <a:pPr>
              <a:lnSpc>
                <a:spcPct val="125000"/>
              </a:lnSpc>
            </a:pPr>
            <a:r>
              <a:rPr lang="en-US" sz="2800" dirty="0">
                <a:cs typeface="Calibri Light" panose="020F0302020204030204" pitchFamily="34" charset="0"/>
                <a:hlinkClick r:id="rId4"/>
              </a:rPr>
              <a:t>Environmental Working Group’s PFAS Interactive Map</a:t>
            </a:r>
            <a:endParaRPr lang="en-US" sz="2800" dirty="0">
              <a:cs typeface="Calibri Light" panose="020F0302020204030204" pitchFamily="34" charset="0"/>
            </a:endParaRPr>
          </a:p>
        </p:txBody>
      </p:sp>
      <p:pic>
        <p:nvPicPr>
          <p:cNvPr id="4" name="Picture 3">
            <a:extLst>
              <a:ext uri="{FF2B5EF4-FFF2-40B4-BE49-F238E27FC236}">
                <a16:creationId xmlns:a16="http://schemas.microsoft.com/office/drawing/2014/main" id="{004C302F-35A4-0675-4E86-5976D0396B12}"/>
              </a:ext>
            </a:extLst>
          </p:cNvPr>
          <p:cNvPicPr>
            <a:picLocks noChangeAspect="1"/>
          </p:cNvPicPr>
          <p:nvPr/>
        </p:nvPicPr>
        <p:blipFill>
          <a:blip r:embed="rId5"/>
          <a:stretch>
            <a:fillRect/>
          </a:stretch>
        </p:blipFill>
        <p:spPr>
          <a:xfrm>
            <a:off x="1146003" y="955419"/>
            <a:ext cx="9899994" cy="5336268"/>
          </a:xfrm>
          <a:prstGeom prst="rect">
            <a:avLst/>
          </a:prstGeom>
        </p:spPr>
      </p:pic>
      <p:pic>
        <p:nvPicPr>
          <p:cNvPr id="6" name="Picture 5">
            <a:extLst>
              <a:ext uri="{FF2B5EF4-FFF2-40B4-BE49-F238E27FC236}">
                <a16:creationId xmlns:a16="http://schemas.microsoft.com/office/drawing/2014/main" id="{2BA193FB-359B-77CD-29FE-6504F9A5C87D}"/>
              </a:ext>
            </a:extLst>
          </p:cNvPr>
          <p:cNvPicPr>
            <a:picLocks noChangeAspect="1"/>
          </p:cNvPicPr>
          <p:nvPr/>
        </p:nvPicPr>
        <p:blipFill>
          <a:blip r:embed="rId6"/>
          <a:stretch>
            <a:fillRect/>
          </a:stretch>
        </p:blipFill>
        <p:spPr>
          <a:xfrm>
            <a:off x="9122683" y="4653865"/>
            <a:ext cx="1923314" cy="1637822"/>
          </a:xfrm>
          <a:prstGeom prst="rect">
            <a:avLst/>
          </a:prstGeom>
        </p:spPr>
      </p:pic>
    </p:spTree>
    <p:custDataLst>
      <p:tags r:id="rId1"/>
    </p:custDataLst>
    <p:extLst>
      <p:ext uri="{BB962C8B-B14F-4D97-AF65-F5344CB8AC3E}">
        <p14:creationId xmlns:p14="http://schemas.microsoft.com/office/powerpoint/2010/main" val="844654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09974" y="198795"/>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Case </a:t>
            </a:r>
            <a:r>
              <a:rPr lang="fr-FR" sz="4000" dirty="0" err="1">
                <a:solidFill>
                  <a:srgbClr val="0070C0"/>
                </a:solidFill>
                <a:latin typeface="+mj-lt"/>
              </a:rPr>
              <a:t>Study</a:t>
            </a:r>
            <a:r>
              <a:rPr lang="fr-FR" sz="4000" dirty="0">
                <a:solidFill>
                  <a:srgbClr val="0070C0"/>
                </a:solidFill>
                <a:latin typeface="+mj-lt"/>
              </a:rPr>
              <a:t> #4</a:t>
            </a:r>
          </a:p>
        </p:txBody>
      </p:sp>
      <p:sp>
        <p:nvSpPr>
          <p:cNvPr id="4" name="TextBox 3">
            <a:extLst>
              <a:ext uri="{FF2B5EF4-FFF2-40B4-BE49-F238E27FC236}">
                <a16:creationId xmlns:a16="http://schemas.microsoft.com/office/drawing/2014/main" id="{21BC9C1A-2C0A-C647-439F-D071114C11D6}"/>
              </a:ext>
            </a:extLst>
          </p:cNvPr>
          <p:cNvSpPr txBox="1"/>
          <p:nvPr/>
        </p:nvSpPr>
        <p:spPr>
          <a:xfrm>
            <a:off x="2054352" y="1846583"/>
            <a:ext cx="8083296" cy="3869777"/>
          </a:xfrm>
          <a:prstGeom prst="rect">
            <a:avLst/>
          </a:prstGeom>
          <a:noFill/>
          <a:effectLst/>
        </p:spPr>
        <p:txBody>
          <a:bodyPr wrap="square" rtlCol="0">
            <a:spAutoFit/>
          </a:bodyPr>
          <a:lstStyle/>
          <a:p>
            <a:pPr>
              <a:lnSpc>
                <a:spcPct val="125000"/>
              </a:lnSpc>
            </a:pPr>
            <a:r>
              <a:rPr lang="en-US" sz="2200" dirty="0">
                <a:cs typeface="Calibri Light" panose="020F0302020204030204" pitchFamily="34" charset="0"/>
              </a:rPr>
              <a:t>This is a unique assignment. It asks your group to fill the role of an EPA economist working on a major regulation. </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Synthesize </a:t>
            </a:r>
            <a:r>
              <a:rPr lang="en-US" sz="2200" dirty="0">
                <a:cs typeface="Calibri Light" panose="020F0302020204030204" pitchFamily="34" charset="0"/>
                <a:hlinkClick r:id="rId4"/>
              </a:rPr>
              <a:t>diverse materials</a:t>
            </a:r>
            <a:r>
              <a:rPr lang="en-US" sz="2200" dirty="0">
                <a:cs typeface="Calibri Light" panose="020F0302020204030204" pitchFamily="34" charset="0"/>
              </a:rPr>
              <a:t>.</a:t>
            </a:r>
          </a:p>
          <a:p>
            <a:pPr marL="1257300" lvl="2" indent="-342900">
              <a:lnSpc>
                <a:spcPct val="125000"/>
              </a:lnSpc>
              <a:buFont typeface="Wingdings" panose="05000000000000000000" pitchFamily="2" charset="2"/>
              <a:buChar char="Ø"/>
            </a:pPr>
            <a:r>
              <a:rPr lang="en-US" sz="2200" dirty="0">
                <a:cs typeface="Calibri Light" panose="020F0302020204030204" pitchFamily="34" charset="0"/>
              </a:rPr>
              <a:t>Focus on </a:t>
            </a:r>
            <a:r>
              <a:rPr lang="en-US" sz="2200" dirty="0">
                <a:cs typeface="Calibri Light" panose="020F0302020204030204" pitchFamily="34" charset="0"/>
                <a:hlinkClick r:id="rId5"/>
              </a:rPr>
              <a:t>the economic analysis </a:t>
            </a:r>
            <a:r>
              <a:rPr lang="en-US" sz="2200" dirty="0">
                <a:cs typeface="Calibri Light" panose="020F0302020204030204" pitchFamily="34" charset="0"/>
              </a:rPr>
              <a:t>and the </a:t>
            </a:r>
            <a:r>
              <a:rPr lang="en-US" sz="2200" dirty="0">
                <a:cs typeface="Calibri Light" panose="020F0302020204030204" pitchFamily="34" charset="0"/>
                <a:hlinkClick r:id="rId6"/>
              </a:rPr>
              <a:t>AWWA comment</a:t>
            </a:r>
            <a:r>
              <a:rPr lang="en-US" sz="2200" dirty="0">
                <a:cs typeface="Calibri Light" panose="020F0302020204030204" pitchFamily="34" charset="0"/>
              </a:rPr>
              <a:t>. </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Provide a policy recommendation grounded in your understanding of economics, cost-benefit analysis, and environmental justice analysis. </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Recommendation must be short and to the point. </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There is no right answer, but there are wrong answers. </a:t>
            </a:r>
          </a:p>
        </p:txBody>
      </p:sp>
    </p:spTree>
    <p:custDataLst>
      <p:tags r:id="rId1"/>
    </p:custDataLst>
    <p:extLst>
      <p:ext uri="{BB962C8B-B14F-4D97-AF65-F5344CB8AC3E}">
        <p14:creationId xmlns:p14="http://schemas.microsoft.com/office/powerpoint/2010/main" val="159390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B513DB1-4502-409F-937E-1F652A2AED9E}"/>
              </a:ext>
            </a:extLst>
          </p:cNvPr>
          <p:cNvSpPr txBox="1">
            <a:spLocks/>
          </p:cNvSpPr>
          <p:nvPr/>
        </p:nvSpPr>
        <p:spPr>
          <a:xfrm>
            <a:off x="371061" y="-269435"/>
            <a:ext cx="11449878" cy="163217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800" dirty="0">
                <a:solidFill>
                  <a:srgbClr val="0070C0"/>
                </a:solidFill>
                <a:latin typeface="+mj-lt"/>
              </a:rPr>
              <a:t>Next class</a:t>
            </a:r>
          </a:p>
          <a:p>
            <a:pPr algn="ctr"/>
            <a:endParaRPr lang="en-US" dirty="0">
              <a:solidFill>
                <a:srgbClr val="0070C0"/>
              </a:solidFill>
              <a:latin typeface="+mj-lt"/>
            </a:endParaRPr>
          </a:p>
        </p:txBody>
      </p:sp>
      <p:sp>
        <p:nvSpPr>
          <p:cNvPr id="11" name="TextBox 10">
            <a:extLst>
              <a:ext uri="{FF2B5EF4-FFF2-40B4-BE49-F238E27FC236}">
                <a16:creationId xmlns:a16="http://schemas.microsoft.com/office/drawing/2014/main" id="{1DF8D491-E9D6-4622-95D9-A31A202ACC5D}"/>
              </a:ext>
            </a:extLst>
          </p:cNvPr>
          <p:cNvSpPr txBox="1"/>
          <p:nvPr/>
        </p:nvSpPr>
        <p:spPr>
          <a:xfrm>
            <a:off x="1994916" y="2097530"/>
            <a:ext cx="8202168" cy="2366482"/>
          </a:xfrm>
          <a:prstGeom prst="rect">
            <a:avLst/>
          </a:prstGeom>
          <a:noFill/>
          <a:effectLst/>
        </p:spPr>
        <p:txBody>
          <a:bodyPr wrap="square" rtlCol="0">
            <a:spAutoFit/>
          </a:bodyPr>
          <a:lstStyle/>
          <a:p>
            <a:pPr marL="800100" lvl="1" indent="-342900">
              <a:lnSpc>
                <a:spcPct val="125000"/>
              </a:lnSpc>
              <a:buFont typeface="Wingdings" panose="05000000000000000000" pitchFamily="2" charset="2"/>
              <a:buChar char="§"/>
            </a:pPr>
            <a:r>
              <a:rPr lang="en-US" sz="2400" b="1" dirty="0">
                <a:cs typeface="Calibri Light" panose="020F0302020204030204" pitchFamily="34" charset="0"/>
              </a:rPr>
              <a:t>Your final reflection post is due by midnight tonight. </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Next class will cover the Toxic Substances Control Act.</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Readings for Monday:</a:t>
            </a:r>
          </a:p>
          <a:p>
            <a:pPr marL="1257300" lvl="2" indent="-342900">
              <a:lnSpc>
                <a:spcPct val="125000"/>
              </a:lnSpc>
              <a:buFont typeface="Wingdings" panose="05000000000000000000" pitchFamily="2" charset="2"/>
              <a:buChar char="Ø"/>
            </a:pPr>
            <a:r>
              <a:rPr lang="en-US" sz="2400" dirty="0">
                <a:cs typeface="Calibri Light" panose="020F0302020204030204" pitchFamily="34" charset="0"/>
                <a:hlinkClick r:id="rId4"/>
              </a:rPr>
              <a:t>Shapira and Zingales (2023)</a:t>
            </a:r>
            <a:endParaRPr lang="en-US" sz="2400" dirty="0">
              <a:cs typeface="Calibri Light" panose="020F0302020204030204" pitchFamily="34" charset="0"/>
            </a:endParaRPr>
          </a:p>
          <a:p>
            <a:pPr marL="1257300" lvl="2" indent="-342900">
              <a:lnSpc>
                <a:spcPct val="125000"/>
              </a:lnSpc>
              <a:buFont typeface="Wingdings" panose="05000000000000000000" pitchFamily="2" charset="2"/>
              <a:buChar char="Ø"/>
            </a:pPr>
            <a:r>
              <a:rPr lang="en-US" sz="2400" dirty="0">
                <a:cs typeface="Calibri Light" panose="020F0302020204030204" pitchFamily="34" charset="0"/>
              </a:rPr>
              <a:t>(</a:t>
            </a:r>
            <a:r>
              <a:rPr lang="en-US" sz="2400" i="1" dirty="0">
                <a:cs typeface="Calibri Light" panose="020F0302020204030204" pitchFamily="34" charset="0"/>
              </a:rPr>
              <a:t>optional</a:t>
            </a:r>
            <a:r>
              <a:rPr lang="en-US" sz="2400" dirty="0">
                <a:cs typeface="Calibri Light" panose="020F0302020204030204" pitchFamily="34" charset="0"/>
              </a:rPr>
              <a:t>) </a:t>
            </a:r>
            <a:r>
              <a:rPr lang="en-US" sz="2400" dirty="0">
                <a:cs typeface="Calibri Light" panose="020F0302020204030204" pitchFamily="34" charset="0"/>
                <a:hlinkClick r:id="rId5"/>
              </a:rPr>
              <a:t>Shavell (1984)</a:t>
            </a:r>
            <a:endParaRPr lang="en-US" sz="24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1473508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571279" y="1916019"/>
            <a:ext cx="5884385" cy="3875420"/>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A former brewer named Johannes Rook detected chloroform in public drinking water supplies from the Amstel River in 1970. A 1972 International Agency for Research on Cancer suggested chloroform could cause cancer. The story was later picked up by the Miami Herald. Other stories followed, such as regarding “chemical-tasting” water on the Mississippi. </a:t>
            </a:r>
          </a:p>
          <a:p>
            <a:pPr>
              <a:lnSpc>
                <a:spcPct val="125000"/>
              </a:lnSpc>
            </a:pPr>
            <a:endParaRPr lang="en-US" dirty="0">
              <a:cs typeface="Calibri Light" panose="020F0302020204030204" pitchFamily="34" charset="0"/>
            </a:endParaRPr>
          </a:p>
          <a:p>
            <a:pPr>
              <a:lnSpc>
                <a:spcPct val="125000"/>
              </a:lnSpc>
            </a:pPr>
            <a:r>
              <a:rPr lang="en-US" dirty="0">
                <a:cs typeface="Calibri Light" panose="020F0302020204030204" pitchFamily="34" charset="0"/>
              </a:rPr>
              <a:t>Shortly thereafter, the Safe Drinking Water Act was passed in 1974. While the Clean Water Act regulates discharges to surface waters, SDWA regulates contaminants at the tap and the practices of public drinking water systems. </a:t>
            </a:r>
          </a:p>
        </p:txBody>
      </p:sp>
      <p:sp>
        <p:nvSpPr>
          <p:cNvPr id="2" name="Title 2">
            <a:extLst>
              <a:ext uri="{FF2B5EF4-FFF2-40B4-BE49-F238E27FC236}">
                <a16:creationId xmlns:a16="http://schemas.microsoft.com/office/drawing/2014/main" id="{6D44B61E-A41F-BBA1-36C7-EC7463DED1AF}"/>
              </a:ext>
            </a:extLst>
          </p:cNvPr>
          <p:cNvSpPr txBox="1">
            <a:spLocks/>
          </p:cNvSpPr>
          <p:nvPr/>
        </p:nvSpPr>
        <p:spPr>
          <a:xfrm>
            <a:off x="2398803" y="-228401"/>
            <a:ext cx="7225748" cy="158668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History of Drinking Water Regulation</a:t>
            </a:r>
          </a:p>
        </p:txBody>
      </p:sp>
      <p:pic>
        <p:nvPicPr>
          <p:cNvPr id="4" name="Picture 3">
            <a:extLst>
              <a:ext uri="{FF2B5EF4-FFF2-40B4-BE49-F238E27FC236}">
                <a16:creationId xmlns:a16="http://schemas.microsoft.com/office/drawing/2014/main" id="{21E323E8-0C6F-AF15-9483-ABF3658C6803}"/>
              </a:ext>
            </a:extLst>
          </p:cNvPr>
          <p:cNvPicPr>
            <a:picLocks noChangeAspect="1"/>
          </p:cNvPicPr>
          <p:nvPr/>
        </p:nvPicPr>
        <p:blipFill>
          <a:blip r:embed="rId4"/>
          <a:stretch>
            <a:fillRect/>
          </a:stretch>
        </p:blipFill>
        <p:spPr>
          <a:xfrm>
            <a:off x="7195025" y="1545336"/>
            <a:ext cx="4425696" cy="4425696"/>
          </a:xfrm>
          <a:prstGeom prst="rect">
            <a:avLst/>
          </a:prstGeom>
        </p:spPr>
      </p:pic>
      <p:sp>
        <p:nvSpPr>
          <p:cNvPr id="5" name="TextBox 4">
            <a:extLst>
              <a:ext uri="{FF2B5EF4-FFF2-40B4-BE49-F238E27FC236}">
                <a16:creationId xmlns:a16="http://schemas.microsoft.com/office/drawing/2014/main" id="{AF4B95BB-FA36-41AE-C65D-D6D436BB64BE}"/>
              </a:ext>
            </a:extLst>
          </p:cNvPr>
          <p:cNvSpPr txBox="1"/>
          <p:nvPr/>
        </p:nvSpPr>
        <p:spPr>
          <a:xfrm>
            <a:off x="9252424" y="5949046"/>
            <a:ext cx="2434429"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Image created using Dall-E. </a:t>
            </a:r>
            <a:endParaRPr lang="en-US" sz="1600" i="1"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418077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908571" y="2294976"/>
            <a:ext cx="5254485" cy="4213141"/>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Difficult to measure given current reporting practices, but </a:t>
            </a:r>
            <a:r>
              <a:rPr lang="en-US" sz="2400" dirty="0">
                <a:cs typeface="Calibri Light" panose="020F0302020204030204" pitchFamily="34" charset="0"/>
                <a:hlinkClick r:id="rId4"/>
              </a:rPr>
              <a:t>recent research suggests yes</a:t>
            </a:r>
            <a:r>
              <a:rPr lang="en-US" sz="2400" dirty="0">
                <a:cs typeface="Calibri Light" panose="020F0302020204030204" pitchFamily="34" charset="0"/>
              </a:rPr>
              <a:t>.</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Broad decreases across all </a:t>
            </a:r>
            <a:r>
              <a:rPr lang="en-US" sz="2400" i="1" dirty="0">
                <a:cs typeface="Calibri Light" panose="020F0302020204030204" pitchFamily="34" charset="0"/>
              </a:rPr>
              <a:t>regulated</a:t>
            </a:r>
            <a:r>
              <a:rPr lang="en-US" sz="2400" dirty="0">
                <a:cs typeface="Calibri Light" panose="020F0302020204030204" pitchFamily="34" charset="0"/>
              </a:rPr>
              <a:t> contaminants. </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Mortality benefits of standards alone are 20x costs of grants to improve water quality. </a:t>
            </a:r>
          </a:p>
          <a:p>
            <a:pPr marL="800100" lvl="1" indent="-342900">
              <a:lnSpc>
                <a:spcPct val="125000"/>
              </a:lnSpc>
              <a:buFont typeface="Wingdings" panose="05000000000000000000" pitchFamily="2" charset="2"/>
              <a:buChar char="§"/>
            </a:pPr>
            <a:endParaRPr lang="en-US" sz="2400" dirty="0">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67312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Has SDWA Been a Success?</a:t>
            </a:r>
          </a:p>
        </p:txBody>
      </p:sp>
      <p:sp>
        <p:nvSpPr>
          <p:cNvPr id="6" name="TextBox 5">
            <a:extLst>
              <a:ext uri="{FF2B5EF4-FFF2-40B4-BE49-F238E27FC236}">
                <a16:creationId xmlns:a16="http://schemas.microsoft.com/office/drawing/2014/main" id="{28923BC4-F7A1-4C9A-B46E-399478793717}"/>
              </a:ext>
            </a:extLst>
          </p:cNvPr>
          <p:cNvSpPr txBox="1"/>
          <p:nvPr/>
        </p:nvSpPr>
        <p:spPr>
          <a:xfrm>
            <a:off x="9804211" y="6059750"/>
            <a:ext cx="2254671"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4"/>
              </a:rPr>
              <a:t>Keiser et al. (2023)</a:t>
            </a:r>
            <a:endParaRPr lang="en-US" sz="1400" dirty="0">
              <a:cs typeface="Calibri Light" panose="020F0302020204030204" pitchFamily="34" charset="0"/>
            </a:endParaRPr>
          </a:p>
        </p:txBody>
      </p:sp>
      <p:pic>
        <p:nvPicPr>
          <p:cNvPr id="3" name="Picture 2">
            <a:extLst>
              <a:ext uri="{FF2B5EF4-FFF2-40B4-BE49-F238E27FC236}">
                <a16:creationId xmlns:a16="http://schemas.microsoft.com/office/drawing/2014/main" id="{A7FD39B0-03FE-7A47-096B-3542A6102480}"/>
              </a:ext>
            </a:extLst>
          </p:cNvPr>
          <p:cNvPicPr>
            <a:picLocks noChangeAspect="1"/>
          </p:cNvPicPr>
          <p:nvPr/>
        </p:nvPicPr>
        <p:blipFill>
          <a:blip r:embed="rId5"/>
          <a:stretch>
            <a:fillRect/>
          </a:stretch>
        </p:blipFill>
        <p:spPr>
          <a:xfrm>
            <a:off x="6907744" y="2294976"/>
            <a:ext cx="4939163" cy="3846183"/>
          </a:xfrm>
          <a:prstGeom prst="rect">
            <a:avLst/>
          </a:prstGeom>
        </p:spPr>
      </p:pic>
    </p:spTree>
    <p:custDataLst>
      <p:tags r:id="rId1"/>
    </p:custDataLst>
    <p:extLst>
      <p:ext uri="{BB962C8B-B14F-4D97-AF65-F5344CB8AC3E}">
        <p14:creationId xmlns:p14="http://schemas.microsoft.com/office/powerpoint/2010/main" val="1686164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j-lt"/>
                <a:ea typeface="Cambria" panose="02040503050406030204" pitchFamily="18" charset="0"/>
              </a:rPr>
              <a:t>Part 1: Regulatory Instruments in SDWA</a:t>
            </a:r>
          </a:p>
        </p:txBody>
      </p:sp>
    </p:spTree>
    <p:extLst>
      <p:ext uri="{BB962C8B-B14F-4D97-AF65-F5344CB8AC3E}">
        <p14:creationId xmlns:p14="http://schemas.microsoft.com/office/powerpoint/2010/main" val="3509075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15859" y="2239232"/>
            <a:ext cx="10807643" cy="4085670"/>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The Safe Drinking Water Act has three main regulatory instruments. </a:t>
            </a:r>
          </a:p>
          <a:p>
            <a:pPr marL="914400" lvl="1" indent="-457200">
              <a:lnSpc>
                <a:spcPct val="125000"/>
              </a:lnSpc>
              <a:buFont typeface="+mj-lt"/>
              <a:buAutoNum type="arabicParenR"/>
            </a:pPr>
            <a:r>
              <a:rPr lang="en-US" sz="1900" dirty="0">
                <a:cs typeface="Calibri Light" panose="020F0302020204030204" pitchFamily="34" charset="0"/>
              </a:rPr>
              <a:t>Regulating Contaminants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Maximum Contaminant Levels </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Treatment techniques</a:t>
            </a:r>
          </a:p>
          <a:p>
            <a:pPr marL="914400" lvl="1" indent="-457200">
              <a:lnSpc>
                <a:spcPct val="125000"/>
              </a:lnSpc>
              <a:buFont typeface="+mj-lt"/>
              <a:buAutoNum type="arabicParenR"/>
            </a:pPr>
            <a:r>
              <a:rPr lang="en-US" sz="1900" dirty="0">
                <a:cs typeface="Calibri Light" panose="020F0302020204030204" pitchFamily="34" charset="0"/>
              </a:rPr>
              <a:t>Monitoring Requirements and Reporting Requirements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Consumer confidence reports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Public notification </a:t>
            </a:r>
          </a:p>
          <a:p>
            <a:pPr marL="914400" lvl="1" indent="-457200">
              <a:lnSpc>
                <a:spcPct val="125000"/>
              </a:lnSpc>
              <a:buFont typeface="+mj-lt"/>
              <a:buAutoNum type="arabicParenR"/>
            </a:pPr>
            <a:r>
              <a:rPr lang="en-US" sz="1900" dirty="0">
                <a:cs typeface="Calibri Light" panose="020F0302020204030204" pitchFamily="34" charset="0"/>
              </a:rPr>
              <a:t>Subsidy programs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The Drinking Water State Revolving Fund (SRF)</a:t>
            </a:r>
          </a:p>
          <a:p>
            <a:pPr marL="1371600" lvl="2" indent="-457200">
              <a:lnSpc>
                <a:spcPct val="125000"/>
              </a:lnSpc>
              <a:buFont typeface="Wingdings" panose="05000000000000000000" pitchFamily="2" charset="2"/>
              <a:buChar char="§"/>
            </a:pPr>
            <a:endParaRPr lang="en-US" sz="1900" dirty="0">
              <a:cs typeface="Calibri Light" panose="020F0302020204030204" pitchFamily="34" charset="0"/>
            </a:endParaRPr>
          </a:p>
          <a:p>
            <a:pPr>
              <a:lnSpc>
                <a:spcPct val="125000"/>
              </a:lnSpc>
            </a:pPr>
            <a:r>
              <a:rPr lang="en-US" sz="1800" dirty="0">
                <a:cs typeface="Calibri Light" panose="020F0302020204030204" pitchFamily="34" charset="0"/>
              </a:rPr>
              <a:t>The Safe Drinking Water Act does not regulate private wells or bottled water.</a:t>
            </a:r>
            <a:endParaRPr lang="en-US" sz="1900" dirty="0">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67312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Regulatory Instruments in SDWA</a:t>
            </a:r>
          </a:p>
        </p:txBody>
      </p:sp>
    </p:spTree>
    <p:custDataLst>
      <p:tags r:id="rId1"/>
    </p:custDataLst>
    <p:extLst>
      <p:ext uri="{BB962C8B-B14F-4D97-AF65-F5344CB8AC3E}">
        <p14:creationId xmlns:p14="http://schemas.microsoft.com/office/powerpoint/2010/main" val="766858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0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1) </a:t>
            </a:r>
            <a:r>
              <a:rPr lang="fr-FR" sz="4000" dirty="0" err="1">
                <a:solidFill>
                  <a:srgbClr val="0070C0"/>
                </a:solidFill>
                <a:latin typeface="+mj-lt"/>
              </a:rPr>
              <a:t>Regulating</a:t>
            </a:r>
            <a:r>
              <a:rPr lang="fr-FR" sz="4000" dirty="0">
                <a:solidFill>
                  <a:srgbClr val="0070C0"/>
                </a:solidFill>
                <a:latin typeface="+mj-lt"/>
              </a:rPr>
              <a:t> Contaminants</a:t>
            </a:r>
          </a:p>
        </p:txBody>
      </p:sp>
      <p:sp>
        <p:nvSpPr>
          <p:cNvPr id="4" name="TextBox 3">
            <a:extLst>
              <a:ext uri="{FF2B5EF4-FFF2-40B4-BE49-F238E27FC236}">
                <a16:creationId xmlns:a16="http://schemas.microsoft.com/office/drawing/2014/main" id="{21BC9C1A-2C0A-C647-439F-D071114C11D6}"/>
              </a:ext>
            </a:extLst>
          </p:cNvPr>
          <p:cNvSpPr txBox="1"/>
          <p:nvPr/>
        </p:nvSpPr>
        <p:spPr>
          <a:xfrm>
            <a:off x="738061" y="2267207"/>
            <a:ext cx="11015974" cy="3526350"/>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EPA regulates 94 contaminants in drinking water. To regulate a new contaminant, the EPA has to rigorously establish three requirements:</a:t>
            </a:r>
          </a:p>
          <a:p>
            <a:pPr marL="971550" lvl="1" indent="-514350">
              <a:lnSpc>
                <a:spcPct val="125000"/>
              </a:lnSpc>
              <a:buFont typeface="+mj-lt"/>
              <a:buAutoNum type="romanUcPeriod"/>
            </a:pPr>
            <a:r>
              <a:rPr lang="en-US" sz="2000" dirty="0">
                <a:cs typeface="Calibri Light" panose="020F0302020204030204" pitchFamily="34" charset="0"/>
              </a:rPr>
              <a:t>The contaminant occurs with sufficient frequency in public water systems.</a:t>
            </a:r>
          </a:p>
          <a:p>
            <a:pPr marL="971550" lvl="1" indent="-514350">
              <a:lnSpc>
                <a:spcPct val="125000"/>
              </a:lnSpc>
              <a:buFont typeface="+mj-lt"/>
              <a:buAutoNum type="romanUcPeriod"/>
            </a:pPr>
            <a:r>
              <a:rPr lang="en-US" sz="2000" dirty="0">
                <a:cs typeface="Calibri Light" panose="020F0302020204030204" pitchFamily="34" charset="0"/>
              </a:rPr>
              <a:t>The contaminant is harmful to public health.</a:t>
            </a:r>
          </a:p>
          <a:p>
            <a:pPr marL="971550" lvl="1" indent="-514350">
              <a:lnSpc>
                <a:spcPct val="125000"/>
              </a:lnSpc>
              <a:buFont typeface="+mj-lt"/>
              <a:buAutoNum type="romanUcPeriod"/>
            </a:pPr>
            <a:r>
              <a:rPr lang="en-US" sz="2000" dirty="0">
                <a:cs typeface="Calibri Light" panose="020F0302020204030204" pitchFamily="34" charset="0"/>
              </a:rPr>
              <a:t>There is a meaningful opportunity for public health risk reductions.</a:t>
            </a:r>
          </a:p>
          <a:p>
            <a:pPr>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Solely the administrator must determine if these three criteria are met for any given contaminant.</a:t>
            </a:r>
          </a:p>
          <a:p>
            <a:pPr>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States and local jurisdictions can regulate more chemicals than the national requirements. </a:t>
            </a:r>
          </a:p>
        </p:txBody>
      </p:sp>
    </p:spTree>
    <p:custDataLst>
      <p:tags r:id="rId1"/>
    </p:custDataLst>
    <p:extLst>
      <p:ext uri="{BB962C8B-B14F-4D97-AF65-F5344CB8AC3E}">
        <p14:creationId xmlns:p14="http://schemas.microsoft.com/office/powerpoint/2010/main" val="3041122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10"/>
            <a:ext cx="7225748" cy="584300"/>
          </a:xfrm>
          <a:prstGeom prst="rect">
            <a:avLst/>
          </a:prstGeom>
        </p:spPr>
        <p:txBody>
          <a:bodyPr vert="horz" lIns="91440" tIns="45720" rIns="91440" bIns="45720" rtlCol="0" anchor="b">
            <a:normAutofit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Maximum Contaminant Levels</a:t>
            </a:r>
          </a:p>
        </p:txBody>
      </p:sp>
      <p:sp>
        <p:nvSpPr>
          <p:cNvPr id="4" name="TextBox 3">
            <a:extLst>
              <a:ext uri="{FF2B5EF4-FFF2-40B4-BE49-F238E27FC236}">
                <a16:creationId xmlns:a16="http://schemas.microsoft.com/office/drawing/2014/main" id="{21BC9C1A-2C0A-C647-439F-D071114C11D6}"/>
              </a:ext>
            </a:extLst>
          </p:cNvPr>
          <p:cNvSpPr txBox="1"/>
          <p:nvPr/>
        </p:nvSpPr>
        <p:spPr>
          <a:xfrm>
            <a:off x="613807" y="1545263"/>
            <a:ext cx="3452198" cy="4567917"/>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Most contaminants are required to be below a </a:t>
            </a:r>
            <a:r>
              <a:rPr lang="en-US" b="1" dirty="0">
                <a:solidFill>
                  <a:srgbClr val="0070C0"/>
                </a:solidFill>
                <a:cs typeface="Calibri Light" panose="020F0302020204030204" pitchFamily="34" charset="0"/>
              </a:rPr>
              <a:t>maximum contaminant level </a:t>
            </a:r>
            <a:r>
              <a:rPr lang="en-US" dirty="0">
                <a:cs typeface="Calibri Light" panose="020F0302020204030204" pitchFamily="34" charset="0"/>
              </a:rPr>
              <a:t>(MCL) or concentration. </a:t>
            </a:r>
          </a:p>
          <a:p>
            <a:pPr>
              <a:lnSpc>
                <a:spcPct val="125000"/>
              </a:lnSpc>
            </a:pPr>
            <a:endParaRPr lang="en-US" dirty="0">
              <a:cs typeface="Calibri Light" panose="020F0302020204030204" pitchFamily="34" charset="0"/>
            </a:endParaRPr>
          </a:p>
          <a:p>
            <a:pPr>
              <a:lnSpc>
                <a:spcPct val="125000"/>
              </a:lnSpc>
            </a:pPr>
            <a:r>
              <a:rPr lang="en-US" dirty="0">
                <a:cs typeface="Calibri Light" panose="020F0302020204030204" pitchFamily="34" charset="0"/>
              </a:rPr>
              <a:t>The MCL is based as low as feasible given cost, treatment technology, and other considerations. </a:t>
            </a:r>
          </a:p>
          <a:p>
            <a:pPr>
              <a:lnSpc>
                <a:spcPct val="125000"/>
              </a:lnSpc>
            </a:pPr>
            <a:endParaRPr lang="en-US" dirty="0">
              <a:cs typeface="Calibri Light" panose="020F0302020204030204" pitchFamily="34" charset="0"/>
            </a:endParaRPr>
          </a:p>
          <a:p>
            <a:pPr>
              <a:lnSpc>
                <a:spcPct val="125000"/>
              </a:lnSpc>
            </a:pPr>
            <a:r>
              <a:rPr lang="en-US" dirty="0">
                <a:cs typeface="Calibri Light" panose="020F0302020204030204" pitchFamily="34" charset="0"/>
              </a:rPr>
              <a:t>The </a:t>
            </a:r>
            <a:r>
              <a:rPr lang="en-US" b="1" dirty="0">
                <a:solidFill>
                  <a:srgbClr val="0070C0"/>
                </a:solidFill>
                <a:cs typeface="Calibri Light" panose="020F0302020204030204" pitchFamily="34" charset="0"/>
              </a:rPr>
              <a:t>MCL Goal </a:t>
            </a:r>
            <a:r>
              <a:rPr lang="en-US" dirty="0">
                <a:cs typeface="Calibri Light" panose="020F0302020204030204" pitchFamily="34" charset="0"/>
              </a:rPr>
              <a:t>is a health-based threshold at which no effects are likely to occur.</a:t>
            </a:r>
          </a:p>
        </p:txBody>
      </p:sp>
      <p:pic>
        <p:nvPicPr>
          <p:cNvPr id="3" name="Picture 2">
            <a:extLst>
              <a:ext uri="{FF2B5EF4-FFF2-40B4-BE49-F238E27FC236}">
                <a16:creationId xmlns:a16="http://schemas.microsoft.com/office/drawing/2014/main" id="{D581CA97-80DD-F350-E47B-40368ADEE172}"/>
              </a:ext>
            </a:extLst>
          </p:cNvPr>
          <p:cNvPicPr>
            <a:picLocks noChangeAspect="1"/>
          </p:cNvPicPr>
          <p:nvPr/>
        </p:nvPicPr>
        <p:blipFill>
          <a:blip r:embed="rId4"/>
          <a:stretch>
            <a:fillRect/>
          </a:stretch>
        </p:blipFill>
        <p:spPr>
          <a:xfrm>
            <a:off x="4429060" y="1249999"/>
            <a:ext cx="7527424" cy="4781155"/>
          </a:xfrm>
          <a:prstGeom prst="rect">
            <a:avLst/>
          </a:prstGeom>
        </p:spPr>
      </p:pic>
      <p:sp>
        <p:nvSpPr>
          <p:cNvPr id="6" name="TextBox 5">
            <a:extLst>
              <a:ext uri="{FF2B5EF4-FFF2-40B4-BE49-F238E27FC236}">
                <a16:creationId xmlns:a16="http://schemas.microsoft.com/office/drawing/2014/main" id="{88BEB10D-079F-CCC9-8426-AA5387EC463A}"/>
              </a:ext>
            </a:extLst>
          </p:cNvPr>
          <p:cNvSpPr txBox="1"/>
          <p:nvPr/>
        </p:nvSpPr>
        <p:spPr>
          <a:xfrm>
            <a:off x="7128224" y="6045375"/>
            <a:ext cx="5308865"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hlinkClick r:id="rId5"/>
              </a:rPr>
              <a:t>See full list of MCLs and other contaminant thresholds. </a:t>
            </a:r>
            <a:endParaRPr lang="en-US" sz="16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34684442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heme/theme1.xml><?xml version="1.0" encoding="utf-8"?>
<a:theme xmlns:a="http://schemas.openxmlformats.org/drawingml/2006/main" name="Presentatio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UIUC_Real Theme Updated 2018" id="{E13B41A0-8B66-4609-AF70-58520B831F02}" vid="{3ED8087A-4891-4EE5-A68C-328DF07D5C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UIUC_Real Theme Updated 2018</Template>
  <TotalTime>31229</TotalTime>
  <Words>2116</Words>
  <Application>Microsoft Office PowerPoint</Application>
  <PresentationFormat>Widescreen</PresentationFormat>
  <Paragraphs>283</Paragraphs>
  <Slides>38</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Cambria Math</vt:lpstr>
      <vt:lpstr>Courier New</vt:lpstr>
      <vt:lpstr>Times New Roman</vt:lpstr>
      <vt:lpstr>Wingdings</vt:lpstr>
      <vt:lpstr>Presentation</vt:lpstr>
      <vt:lpstr>PowerPoint Presentation</vt:lpstr>
      <vt:lpstr>PowerPoint Presentation</vt:lpstr>
      <vt:lpstr>PowerPoint Presentation</vt:lpstr>
      <vt:lpstr>PowerPoint Presentation</vt:lpstr>
      <vt:lpstr>PowerPoint Presentation</vt:lpstr>
      <vt:lpstr>Part 1: Regulatory Instruments in SDWA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Topics on Drinking Water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Frontiers in Drinking Water</vt:lpstr>
      <vt:lpstr>PowerPoint Presentation</vt:lpstr>
      <vt:lpstr>PowerPoint Presentation</vt:lpstr>
      <vt:lpstr>PowerPoint Presentation</vt:lpstr>
      <vt:lpstr>PowerPoint Presentation</vt:lpstr>
      <vt:lpstr>PowerPoint Presentation</vt:lpstr>
      <vt:lpstr>Part 4: Case Study #4 on the PFAS Drinking Water Rule</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dc:title>
  <dc:creator>parthum2@illinois.edu</dc:creator>
  <cp:lastModifiedBy>Wes Austin</cp:lastModifiedBy>
  <cp:revision>789</cp:revision>
  <dcterms:created xsi:type="dcterms:W3CDTF">2018-08-24T16:58:07Z</dcterms:created>
  <dcterms:modified xsi:type="dcterms:W3CDTF">2023-11-30T14:17:26Z</dcterms:modified>
</cp:coreProperties>
</file>